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9" r:id="rId6"/>
    <p:sldId id="260" r:id="rId7"/>
    <p:sldId id="297" r:id="rId8"/>
    <p:sldId id="267" r:id="rId9"/>
    <p:sldId id="299" r:id="rId10"/>
    <p:sldId id="300" r:id="rId11"/>
    <p:sldId id="301" r:id="rId12"/>
    <p:sldId id="302" r:id="rId13"/>
    <p:sldId id="304" r:id="rId14"/>
    <p:sldId id="305" r:id="rId15"/>
    <p:sldId id="308" r:id="rId16"/>
    <p:sldId id="309" r:id="rId17"/>
    <p:sldId id="315" r:id="rId18"/>
    <p:sldId id="317" r:id="rId19"/>
    <p:sldId id="314" r:id="rId20"/>
    <p:sldId id="319" r:id="rId21"/>
    <p:sldId id="312" r:id="rId22"/>
    <p:sldId id="306" r:id="rId23"/>
    <p:sldId id="307" r:id="rId24"/>
    <p:sldId id="313" r:id="rId25"/>
    <p:sldId id="316" r:id="rId26"/>
    <p:sldId id="318" r:id="rId27"/>
    <p:sldId id="322" r:id="rId28"/>
    <p:sldId id="323" r:id="rId29"/>
    <p:sldId id="261" r:id="rId30"/>
    <p:sldId id="268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CDCDCD"/>
    <a:srgbClr val="D0F9CF"/>
    <a:srgbClr val="F94449"/>
    <a:srgbClr val="EE6B6E"/>
    <a:srgbClr val="F9DAD7"/>
    <a:srgbClr val="111111"/>
    <a:srgbClr val="FFFFFF"/>
    <a:srgbClr val="262625"/>
    <a:srgbClr val="1FD8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07/01/2025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07/01/2025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449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15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41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19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64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610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319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DF416-B2AB-5CD0-F75D-5C03AE857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6286E7-0206-704B-840F-A66C81655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525BB-C9BD-DF91-EE82-1F2D3B585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03ADF-1BDE-6DD3-A5C0-AB99687D8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5069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9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C77C-9605-4FAE-AC0A-22A7D342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479"/>
            <a:ext cx="7696200" cy="922389"/>
          </a:xfrm>
        </p:spPr>
        <p:txBody>
          <a:bodyPr>
            <a:no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Google Shape;135;p24">
            <a:extLst>
              <a:ext uri="{FF2B5EF4-FFF2-40B4-BE49-F238E27FC236}">
                <a16:creationId xmlns:a16="http://schemas.microsoft.com/office/drawing/2014/main" id="{651A2E26-AA59-4BEA-B8D5-AB7940BBE046}"/>
              </a:ext>
            </a:extLst>
          </p:cNvPr>
          <p:cNvSpPr txBox="1"/>
          <p:nvPr userDrawn="1"/>
        </p:nvSpPr>
        <p:spPr>
          <a:xfrm>
            <a:off x="2210700" y="3648615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20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E841DF3-0C34-48E1-B17F-1B859283C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4985" y="1798837"/>
            <a:ext cx="3354030" cy="12762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167246"/>
            <a:ext cx="4224183" cy="2423285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4224183" cy="1335727"/>
          </a:xfrm>
        </p:spPr>
        <p:txBody>
          <a:bodyPr>
            <a:noAutofit/>
          </a:bodyPr>
          <a:lstStyle>
            <a:lvl1pPr algn="l">
              <a:defRPr sz="35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9" r:id="rId12"/>
    <p:sldLayoutId id="2147483680" r:id="rId13"/>
    <p:sldLayoutId id="2147483681" r:id="rId14"/>
    <p:sldLayoutId id="2147483678" r:id="rId15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hyperlink" Target="http://127.0.0.1:805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green and black logo&#10;&#10;Description automatically generated">
            <a:extLst>
              <a:ext uri="{FF2B5EF4-FFF2-40B4-BE49-F238E27FC236}">
                <a16:creationId xmlns:a16="http://schemas.microsoft.com/office/drawing/2014/main" id="{70E0955F-900F-C93B-FC9D-2263DF8593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r="3234" b="5"/>
          <a:stretch/>
        </p:blipFill>
        <p:spPr>
          <a:xfrm>
            <a:off x="1623165" y="0"/>
            <a:ext cx="7520835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6D840BE-8B09-4413-9549-168E70C5A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8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138275C3-D8AB-4EA7-B0E9-C22A9EAD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844668" y="229166"/>
            <a:ext cx="2526629" cy="206829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B96346-CAA8-F68A-F7EC-7F5E6405B44B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-1609599" y="2135070"/>
            <a:ext cx="4659378" cy="873360"/>
            <a:chOff x="0" y="2286622"/>
            <a:chExt cx="12192895" cy="2285452"/>
          </a:xfrm>
          <a:solidFill>
            <a:srgbClr val="77B9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66D89EF-71D9-49EB-AB5A-388394BF9D8D}"/>
                </a:ext>
              </a:extLst>
            </p:cNvPr>
            <p:cNvSpPr>
              <a:spLocks/>
            </p:cNvSpPr>
            <p:nvPr/>
          </p:nvSpPr>
          <p:spPr>
            <a:xfrm>
              <a:off x="9525004" y="2290343"/>
              <a:ext cx="2667891" cy="2280875"/>
            </a:xfrm>
            <a:custGeom>
              <a:avLst/>
              <a:gdLst>
                <a:gd name="connsiteX0" fmla="*/ 1761074 w 2667891"/>
                <a:gd name="connsiteY0" fmla="*/ 0 h 2280875"/>
                <a:gd name="connsiteX1" fmla="*/ 900110 w 2667891"/>
                <a:gd name="connsiteY1" fmla="*/ 299 h 2280875"/>
                <a:gd name="connsiteX2" fmla="*/ 0 w 2667891"/>
                <a:gd name="connsiteY2" fmla="*/ 2280875 h 2280875"/>
                <a:gd name="connsiteX3" fmla="*/ 635552 w 2667891"/>
                <a:gd name="connsiteY3" fmla="*/ 2280875 h 2280875"/>
                <a:gd name="connsiteX4" fmla="*/ 777931 w 2667891"/>
                <a:gd name="connsiteY4" fmla="*/ 1877878 h 2280875"/>
                <a:gd name="connsiteX5" fmla="*/ 1843149 w 2667891"/>
                <a:gd name="connsiteY5" fmla="*/ 1877878 h 2280875"/>
                <a:gd name="connsiteX6" fmla="*/ 1977886 w 2667891"/>
                <a:gd name="connsiteY6" fmla="*/ 2280875 h 2280875"/>
                <a:gd name="connsiteX7" fmla="*/ 2667891 w 2667891"/>
                <a:gd name="connsiteY7" fmla="*/ 2280875 h 2280875"/>
                <a:gd name="connsiteX8" fmla="*/ 1761074 w 2667891"/>
                <a:gd name="connsiteY8" fmla="*/ 0 h 2280875"/>
                <a:gd name="connsiteX9" fmla="*/ 915734 w 2667891"/>
                <a:gd name="connsiteY9" fmla="*/ 1484853 h 2280875"/>
                <a:gd name="connsiteX10" fmla="*/ 1318412 w 2667891"/>
                <a:gd name="connsiteY10" fmla="*/ 416351 h 2280875"/>
                <a:gd name="connsiteX11" fmla="*/ 1709010 w 2667891"/>
                <a:gd name="connsiteY11" fmla="*/ 1484853 h 2280875"/>
                <a:gd name="connsiteX12" fmla="*/ 915734 w 2667891"/>
                <a:gd name="connsiteY12" fmla="*/ 1484853 h 228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7891" h="2280875">
                  <a:moveTo>
                    <a:pt x="1761074" y="0"/>
                  </a:moveTo>
                  <a:lnTo>
                    <a:pt x="900110" y="299"/>
                  </a:lnTo>
                  <a:lnTo>
                    <a:pt x="0" y="2280875"/>
                  </a:lnTo>
                  <a:lnTo>
                    <a:pt x="635552" y="2280875"/>
                  </a:lnTo>
                  <a:lnTo>
                    <a:pt x="777931" y="1877878"/>
                  </a:lnTo>
                  <a:lnTo>
                    <a:pt x="1843149" y="1877878"/>
                  </a:lnTo>
                  <a:lnTo>
                    <a:pt x="1977886" y="2280875"/>
                  </a:lnTo>
                  <a:lnTo>
                    <a:pt x="2667891" y="2280875"/>
                  </a:lnTo>
                  <a:lnTo>
                    <a:pt x="1761074" y="0"/>
                  </a:lnTo>
                  <a:close/>
                  <a:moveTo>
                    <a:pt x="915734" y="1484853"/>
                  </a:moveTo>
                  <a:lnTo>
                    <a:pt x="1318412" y="416351"/>
                  </a:lnTo>
                  <a:lnTo>
                    <a:pt x="1709010" y="1484853"/>
                  </a:lnTo>
                  <a:lnTo>
                    <a:pt x="915734" y="148485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PT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F7F642-0B3D-B728-2C85-4850135C9FBB}"/>
                </a:ext>
              </a:extLst>
            </p:cNvPr>
            <p:cNvSpPr>
              <a:spLocks/>
            </p:cNvSpPr>
            <p:nvPr/>
          </p:nvSpPr>
          <p:spPr>
            <a:xfrm>
              <a:off x="8617888" y="2289786"/>
              <a:ext cx="644966" cy="2282288"/>
            </a:xfrm>
            <a:custGeom>
              <a:avLst/>
              <a:gdLst>
                <a:gd name="connsiteX0" fmla="*/ 120 w 644966"/>
                <a:gd name="connsiteY0" fmla="*/ 2282288 h 2282288"/>
                <a:gd name="connsiteX1" fmla="*/ 644967 w 644966"/>
                <a:gd name="connsiteY1" fmla="*/ 2282288 h 2282288"/>
                <a:gd name="connsiteX2" fmla="*/ 644967 w 644966"/>
                <a:gd name="connsiteY2" fmla="*/ 159 h 2282288"/>
                <a:gd name="connsiteX3" fmla="*/ 0 w 644966"/>
                <a:gd name="connsiteY3" fmla="*/ 0 h 2282288"/>
                <a:gd name="connsiteX4" fmla="*/ 120 w 644966"/>
                <a:gd name="connsiteY4" fmla="*/ 2282288 h 228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966" h="2282288">
                  <a:moveTo>
                    <a:pt x="120" y="2282288"/>
                  </a:moveTo>
                  <a:lnTo>
                    <a:pt x="644967" y="2282288"/>
                  </a:lnTo>
                  <a:lnTo>
                    <a:pt x="644967" y="159"/>
                  </a:lnTo>
                  <a:lnTo>
                    <a:pt x="0" y="0"/>
                  </a:lnTo>
                  <a:lnTo>
                    <a:pt x="120" y="2282288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PT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B75273-FB6D-2AE6-6F7A-2AE3D945BD3D}"/>
                </a:ext>
              </a:extLst>
            </p:cNvPr>
            <p:cNvSpPr>
              <a:spLocks/>
            </p:cNvSpPr>
            <p:nvPr/>
          </p:nvSpPr>
          <p:spPr>
            <a:xfrm>
              <a:off x="2392147" y="2289786"/>
              <a:ext cx="2407074" cy="2282288"/>
            </a:xfrm>
            <a:custGeom>
              <a:avLst/>
              <a:gdLst>
                <a:gd name="connsiteX0" fmla="*/ 1749172 w 2407074"/>
                <a:gd name="connsiteY0" fmla="*/ 0 h 2282288"/>
                <a:gd name="connsiteX1" fmla="*/ 1211180 w 2407074"/>
                <a:gd name="connsiteY1" fmla="*/ 1808778 h 2282288"/>
                <a:gd name="connsiteX2" fmla="*/ 695796 w 2407074"/>
                <a:gd name="connsiteY2" fmla="*/ 159 h 2282288"/>
                <a:gd name="connsiteX3" fmla="*/ 0 w 2407074"/>
                <a:gd name="connsiteY3" fmla="*/ 0 h 2282288"/>
                <a:gd name="connsiteX4" fmla="*/ 736078 w 2407074"/>
                <a:gd name="connsiteY4" fmla="*/ 2282288 h 2282288"/>
                <a:gd name="connsiteX5" fmla="*/ 1665086 w 2407074"/>
                <a:gd name="connsiteY5" fmla="*/ 2282288 h 2282288"/>
                <a:gd name="connsiteX6" fmla="*/ 2407074 w 2407074"/>
                <a:gd name="connsiteY6" fmla="*/ 0 h 2282288"/>
                <a:gd name="connsiteX7" fmla="*/ 1749192 w 2407074"/>
                <a:gd name="connsiteY7" fmla="*/ 0 h 2282288"/>
                <a:gd name="connsiteX8" fmla="*/ 1749172 w 2407074"/>
                <a:gd name="connsiteY8" fmla="*/ 0 h 228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7074" h="2282288">
                  <a:moveTo>
                    <a:pt x="1749172" y="0"/>
                  </a:moveTo>
                  <a:lnTo>
                    <a:pt x="1211180" y="1808778"/>
                  </a:lnTo>
                  <a:lnTo>
                    <a:pt x="695796" y="159"/>
                  </a:lnTo>
                  <a:lnTo>
                    <a:pt x="0" y="0"/>
                  </a:lnTo>
                  <a:lnTo>
                    <a:pt x="736078" y="2282288"/>
                  </a:lnTo>
                  <a:lnTo>
                    <a:pt x="1665086" y="2282288"/>
                  </a:lnTo>
                  <a:lnTo>
                    <a:pt x="2407074" y="0"/>
                  </a:lnTo>
                  <a:lnTo>
                    <a:pt x="1749192" y="0"/>
                  </a:lnTo>
                  <a:lnTo>
                    <a:pt x="1749172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PT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2F9E45-F9EF-2F56-4CE3-321D0209872F}"/>
                </a:ext>
              </a:extLst>
            </p:cNvPr>
            <p:cNvSpPr>
              <a:spLocks/>
            </p:cNvSpPr>
            <p:nvPr/>
          </p:nvSpPr>
          <p:spPr>
            <a:xfrm>
              <a:off x="6108458" y="2289786"/>
              <a:ext cx="2209725" cy="2282288"/>
            </a:xfrm>
            <a:custGeom>
              <a:avLst/>
              <a:gdLst>
                <a:gd name="connsiteX0" fmla="*/ 2001132 w 2209725"/>
                <a:gd name="connsiteY0" fmla="*/ 381085 h 2282288"/>
                <a:gd name="connsiteX1" fmla="*/ 904688 w 2209725"/>
                <a:gd name="connsiteY1" fmla="*/ 0 h 2282288"/>
                <a:gd name="connsiteX2" fmla="*/ 0 w 2209725"/>
                <a:gd name="connsiteY2" fmla="*/ 0 h 2282288"/>
                <a:gd name="connsiteX3" fmla="*/ 0 w 2209725"/>
                <a:gd name="connsiteY3" fmla="*/ 2282288 h 2282288"/>
                <a:gd name="connsiteX4" fmla="*/ 1045395 w 2209725"/>
                <a:gd name="connsiteY4" fmla="*/ 2282288 h 2282288"/>
                <a:gd name="connsiteX5" fmla="*/ 1980971 w 2209725"/>
                <a:gd name="connsiteY5" fmla="*/ 1982026 h 2282288"/>
                <a:gd name="connsiteX6" fmla="*/ 2209726 w 2209725"/>
                <a:gd name="connsiteY6" fmla="*/ 1166280 h 2282288"/>
                <a:gd name="connsiteX7" fmla="*/ 2001132 w 2209725"/>
                <a:gd name="connsiteY7" fmla="*/ 381085 h 2282288"/>
                <a:gd name="connsiteX8" fmla="*/ 916629 w 2209725"/>
                <a:gd name="connsiteY8" fmla="*/ 1795026 h 2282288"/>
                <a:gd name="connsiteX9" fmla="*/ 639433 w 2209725"/>
                <a:gd name="connsiteY9" fmla="*/ 1795026 h 2282288"/>
                <a:gd name="connsiteX10" fmla="*/ 639433 w 2209725"/>
                <a:gd name="connsiteY10" fmla="*/ 496954 h 2282288"/>
                <a:gd name="connsiteX11" fmla="*/ 916629 w 2209725"/>
                <a:gd name="connsiteY11" fmla="*/ 496954 h 2282288"/>
                <a:gd name="connsiteX12" fmla="*/ 1578771 w 2209725"/>
                <a:gd name="connsiteY12" fmla="*/ 1145941 h 2282288"/>
                <a:gd name="connsiteX13" fmla="*/ 916629 w 2209725"/>
                <a:gd name="connsiteY13" fmla="*/ 1795026 h 228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25" h="2282288">
                  <a:moveTo>
                    <a:pt x="2001132" y="381085"/>
                  </a:moveTo>
                  <a:cubicBezTo>
                    <a:pt x="1762307" y="62373"/>
                    <a:pt x="1418221" y="0"/>
                    <a:pt x="904688" y="0"/>
                  </a:cubicBezTo>
                  <a:lnTo>
                    <a:pt x="0" y="0"/>
                  </a:lnTo>
                  <a:lnTo>
                    <a:pt x="0" y="2282288"/>
                  </a:lnTo>
                  <a:lnTo>
                    <a:pt x="1045395" y="2282288"/>
                  </a:lnTo>
                  <a:cubicBezTo>
                    <a:pt x="1602394" y="2282288"/>
                    <a:pt x="1784299" y="2189704"/>
                    <a:pt x="1980971" y="1982026"/>
                  </a:cubicBezTo>
                  <a:cubicBezTo>
                    <a:pt x="2119868" y="1836204"/>
                    <a:pt x="2209726" y="1516119"/>
                    <a:pt x="2209726" y="1166280"/>
                  </a:cubicBezTo>
                  <a:cubicBezTo>
                    <a:pt x="2209726" y="845380"/>
                    <a:pt x="2133699" y="559307"/>
                    <a:pt x="2001132" y="381085"/>
                  </a:cubicBezTo>
                  <a:close/>
                  <a:moveTo>
                    <a:pt x="916629" y="1795026"/>
                  </a:moveTo>
                  <a:lnTo>
                    <a:pt x="639433" y="1795026"/>
                  </a:lnTo>
                  <a:lnTo>
                    <a:pt x="639433" y="496954"/>
                  </a:lnTo>
                  <a:lnTo>
                    <a:pt x="916629" y="496954"/>
                  </a:lnTo>
                  <a:cubicBezTo>
                    <a:pt x="1318671" y="496954"/>
                    <a:pt x="1578771" y="677466"/>
                    <a:pt x="1578771" y="1145941"/>
                  </a:cubicBezTo>
                  <a:cubicBezTo>
                    <a:pt x="1578771" y="1614415"/>
                    <a:pt x="1318671" y="1795026"/>
                    <a:pt x="916629" y="179502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PT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266FA0-D9C6-1A9A-E8DA-A8C35BB725FD}"/>
                </a:ext>
              </a:extLst>
            </p:cNvPr>
            <p:cNvSpPr>
              <a:spLocks/>
            </p:cNvSpPr>
            <p:nvPr/>
          </p:nvSpPr>
          <p:spPr>
            <a:xfrm>
              <a:off x="0" y="2286622"/>
              <a:ext cx="2293950" cy="2285452"/>
            </a:xfrm>
            <a:custGeom>
              <a:avLst/>
              <a:gdLst>
                <a:gd name="connsiteX0" fmla="*/ 0 w 2293950"/>
                <a:gd name="connsiteY0" fmla="*/ 0 h 2285452"/>
                <a:gd name="connsiteX1" fmla="*/ 0 w 2293950"/>
                <a:gd name="connsiteY1" fmla="*/ 2285453 h 2285452"/>
                <a:gd name="connsiteX2" fmla="*/ 650300 w 2293950"/>
                <a:gd name="connsiteY2" fmla="*/ 2285453 h 2285452"/>
                <a:gd name="connsiteX3" fmla="*/ 650300 w 2293950"/>
                <a:gd name="connsiteY3" fmla="*/ 550093 h 2285452"/>
                <a:gd name="connsiteX4" fmla="*/ 1154180 w 2293950"/>
                <a:gd name="connsiteY4" fmla="*/ 550232 h 2285452"/>
                <a:gd name="connsiteX5" fmla="*/ 1520298 w 2293950"/>
                <a:gd name="connsiteY5" fmla="*/ 677645 h 2285452"/>
                <a:gd name="connsiteX6" fmla="*/ 1663812 w 2293950"/>
                <a:gd name="connsiteY6" fmla="*/ 1281911 h 2285452"/>
                <a:gd name="connsiteX7" fmla="*/ 1663812 w 2293950"/>
                <a:gd name="connsiteY7" fmla="*/ 2285433 h 2285452"/>
                <a:gd name="connsiteX8" fmla="*/ 2293951 w 2293950"/>
                <a:gd name="connsiteY8" fmla="*/ 2285433 h 2285452"/>
                <a:gd name="connsiteX9" fmla="*/ 2293951 w 2293950"/>
                <a:gd name="connsiteY9" fmla="*/ 1022707 h 2285452"/>
                <a:gd name="connsiteX10" fmla="*/ 1157504 w 2293950"/>
                <a:gd name="connsiteY10" fmla="*/ 0 h 2285452"/>
                <a:gd name="connsiteX11" fmla="*/ 0 w 2293950"/>
                <a:gd name="connsiteY11" fmla="*/ 0 h 2285452"/>
                <a:gd name="connsiteX12" fmla="*/ 0 w 2293950"/>
                <a:gd name="connsiteY12" fmla="*/ 0 h 228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3950" h="2285452">
                  <a:moveTo>
                    <a:pt x="0" y="0"/>
                  </a:moveTo>
                  <a:lnTo>
                    <a:pt x="0" y="2285453"/>
                  </a:lnTo>
                  <a:lnTo>
                    <a:pt x="650300" y="2285453"/>
                  </a:lnTo>
                  <a:lnTo>
                    <a:pt x="650300" y="550093"/>
                  </a:lnTo>
                  <a:lnTo>
                    <a:pt x="1154180" y="550232"/>
                  </a:lnTo>
                  <a:cubicBezTo>
                    <a:pt x="1321019" y="550232"/>
                    <a:pt x="1439954" y="591847"/>
                    <a:pt x="1520298" y="677645"/>
                  </a:cubicBezTo>
                  <a:cubicBezTo>
                    <a:pt x="1622197" y="786191"/>
                    <a:pt x="1663812" y="961389"/>
                    <a:pt x="1663812" y="1281911"/>
                  </a:cubicBezTo>
                  <a:lnTo>
                    <a:pt x="1663812" y="2285433"/>
                  </a:lnTo>
                  <a:lnTo>
                    <a:pt x="2293951" y="2285433"/>
                  </a:lnTo>
                  <a:lnTo>
                    <a:pt x="2293951" y="1022707"/>
                  </a:lnTo>
                  <a:cubicBezTo>
                    <a:pt x="2293971" y="121502"/>
                    <a:pt x="1719538" y="0"/>
                    <a:pt x="1157504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PT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0A23CD-1D30-FF98-AA0C-3F133723D233}"/>
                </a:ext>
              </a:extLst>
            </p:cNvPr>
            <p:cNvSpPr>
              <a:spLocks/>
            </p:cNvSpPr>
            <p:nvPr/>
          </p:nvSpPr>
          <p:spPr>
            <a:xfrm>
              <a:off x="5070626" y="2289786"/>
              <a:ext cx="644826" cy="2282288"/>
            </a:xfrm>
            <a:custGeom>
              <a:avLst/>
              <a:gdLst>
                <a:gd name="connsiteX0" fmla="*/ 0 w 644826"/>
                <a:gd name="connsiteY0" fmla="*/ 0 h 2282288"/>
                <a:gd name="connsiteX1" fmla="*/ 258 w 644826"/>
                <a:gd name="connsiteY1" fmla="*/ 2282288 h 2282288"/>
                <a:gd name="connsiteX2" fmla="*/ 644827 w 644826"/>
                <a:gd name="connsiteY2" fmla="*/ 2282288 h 2282288"/>
                <a:gd name="connsiteX3" fmla="*/ 644827 w 644826"/>
                <a:gd name="connsiteY3" fmla="*/ 0 h 2282288"/>
                <a:gd name="connsiteX4" fmla="*/ 0 w 644826"/>
                <a:gd name="connsiteY4" fmla="*/ 0 h 2282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826" h="2282288">
                  <a:moveTo>
                    <a:pt x="0" y="0"/>
                  </a:moveTo>
                  <a:lnTo>
                    <a:pt x="258" y="2282288"/>
                  </a:lnTo>
                  <a:lnTo>
                    <a:pt x="644827" y="2282288"/>
                  </a:lnTo>
                  <a:lnTo>
                    <a:pt x="64482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PT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9A764D8-C1C5-EFE6-4EF5-74EF170BF43D}"/>
              </a:ext>
            </a:extLst>
          </p:cNvPr>
          <p:cNvSpPr txBox="1"/>
          <p:nvPr/>
        </p:nvSpPr>
        <p:spPr>
          <a:xfrm>
            <a:off x="6673394" y="4199982"/>
            <a:ext cx="247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Trabalho realizado por: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Diogo Freitas nº104841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João </a:t>
            </a:r>
            <a:r>
              <a:rPr lang="pt-PT" sz="1200" noProof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F. </a:t>
            </a:r>
            <a:r>
              <a:rPr lang="pt-PT" sz="12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Botas nº104782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Rebeca Sampaio nº126628</a:t>
            </a:r>
          </a:p>
        </p:txBody>
      </p: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9D234-0182-5D7A-68F9-FDC039C37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B50C8577-80E7-59BC-05C1-96CEB0D7B1E2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711B66-4B47-8528-75EE-64AFE98A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pt-PT" noProof="0" dirty="0"/>
              <a:t>Estratégias de </a:t>
            </a:r>
            <a:r>
              <a:rPr lang="pt-PT" i="1" noProof="0" dirty="0" err="1"/>
              <a:t>trading</a:t>
            </a:r>
            <a:endParaRPr lang="pt-PT" i="1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F4962-B58B-DDBF-E788-1B37BD09B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pt-PT" i="1" noProof="0" dirty="0" err="1"/>
              <a:t>Machine</a:t>
            </a:r>
            <a:r>
              <a:rPr lang="pt-PT" i="1" noProof="0" dirty="0"/>
              <a:t> </a:t>
            </a:r>
            <a:r>
              <a:rPr lang="pt-PT" i="1" noProof="0" err="1"/>
              <a:t>learning</a:t>
            </a:r>
            <a:r>
              <a:rPr lang="pt-PT" i="1" noProof="0"/>
              <a:t> e Crossover de EMA</a:t>
            </a:r>
            <a:endParaRPr lang="pt-PT" i="1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245086-5DEF-46BD-F721-E4044D85A87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pt-PT" noProof="0" dirty="0"/>
              <a:t>04</a:t>
            </a:r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BD1D345F-D404-106C-357B-98D06461B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472FE10B-6356-C0AD-EB51-3FE8A8286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AF383556-50C9-D7AD-06E0-CDC710F0D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900A7575-0081-0584-1DB7-2F2CC01F7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10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0B124-AF79-4601-EB1F-9D9C1772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BAC94D4-6B7F-8DB4-7FF3-5CD74A365D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</p:spPr>
            <p:txBody>
              <a:bodyPr>
                <a:normAutofit/>
              </a:bodyPr>
              <a:lstStyle/>
              <a:p>
                <a:r>
                  <a:rPr lang="pt-PT" sz="2800" noProof="0" dirty="0"/>
                  <a:t>Modelo Supervisionada (Regressão) </a:t>
                </a:r>
                <a14:m>
                  <m:oMath xmlns:m="http://schemas.openxmlformats.org/officeDocument/2006/math">
                    <m:r>
                      <a:rPr lang="pt-PT" sz="28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2800" i="1" noProof="0" dirty="0"/>
                  <a:t> LSTM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BAC94D4-6B7F-8DB4-7FF3-5CD74A365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  <a:blipFill>
                <a:blip r:embed="rId3"/>
                <a:stretch>
                  <a:fillRect b="-762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80EAD43-BC15-5340-F125-3D7EBF0A4907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365D68CF-61AC-248E-D5B2-F7AD01358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1E15E339-8E6B-5AFF-D533-06601CDB1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showing a red and blue line&#10;&#10;Description automatically generated">
            <a:extLst>
              <a:ext uri="{FF2B5EF4-FFF2-40B4-BE49-F238E27FC236}">
                <a16:creationId xmlns:a16="http://schemas.microsoft.com/office/drawing/2014/main" id="{0DCCD807-B3B7-AE92-9EBF-A0674850B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2" y="1304263"/>
            <a:ext cx="5308802" cy="2821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3A1DC1-9BB0-6450-7350-1D13A1C95D80}"/>
                  </a:ext>
                </a:extLst>
              </p:cNvPr>
              <p:cNvSpPr/>
              <p:nvPr/>
            </p:nvSpPr>
            <p:spPr>
              <a:xfrm>
                <a:off x="5754164" y="875276"/>
                <a:ext cx="3204176" cy="3765764"/>
              </a:xfrm>
              <a:prstGeom prst="rect">
                <a:avLst/>
              </a:prstGeom>
              <a:solidFill>
                <a:schemeClr val="dk1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rIns="0" numCol="1" rtlCol="0" anchor="t" anchorCtr="0">
                <a:noAutofit/>
              </a:bodyPr>
              <a:lstStyle/>
              <a:p>
                <a:pPr lvl="1"/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Variáveis utilizadas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Features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Retornos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Lags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(4x)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Volatilidade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Momentum</a:t>
                </a:r>
                <a:endParaRPr lang="pt-PT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Target: </a:t>
                </a:r>
                <a:r>
                  <a:rPr lang="pt-PT" sz="1400" b="1" i="1" u="sng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Close</a:t>
                </a:r>
                <a:endParaRPr lang="pt-PT" sz="14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pt-PT" sz="14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Algoritmo Utilizado 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LSTM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Divisão treino/teste 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80%/20%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Compilação: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Otimizador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Adam;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Loss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 MSE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Parâmetros de treino: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50 </a:t>
                </a: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epochs</a:t>
                </a:r>
                <a:endParaRPr lang="pt-PT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Batch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size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 32</a:t>
                </a:r>
              </a:p>
              <a:p>
                <a:pPr lvl="1"/>
                <a:endParaRPr lang="pt-PT" sz="14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endParaRPr lang="pt-PT" sz="14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endParaRPr lang="pt-PT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endParaRPr lang="pt-PT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3A1DC1-9BB0-6450-7350-1D13A1C95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164" y="875276"/>
                <a:ext cx="3204176" cy="3765764"/>
              </a:xfrm>
              <a:prstGeom prst="rect">
                <a:avLst/>
              </a:prstGeom>
              <a:blipFill>
                <a:blip r:embed="rId7"/>
                <a:stretch>
                  <a:fillRect t="-486" b="-1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177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709D-211C-363E-EFB5-5ACA2C230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DD34299F-64C0-3B7C-04E8-62838028EB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</p:spPr>
            <p:txBody>
              <a:bodyPr>
                <a:normAutofit/>
              </a:bodyPr>
              <a:lstStyle/>
              <a:p>
                <a:r>
                  <a:rPr lang="pt-PT" sz="2800" dirty="0"/>
                  <a:t>Modelo Supervisionada (Regressão) </a:t>
                </a:r>
                <a14:m>
                  <m:oMath xmlns:m="http://schemas.openxmlformats.org/officeDocument/2006/math">
                    <m:r>
                      <a:rPr lang="pt-PT" sz="28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2800" dirty="0"/>
                  <a:t> </a:t>
                </a:r>
                <a:r>
                  <a:rPr lang="pt-PT" sz="2800" noProof="0" dirty="0"/>
                  <a:t>Métricas</a:t>
                </a:r>
                <a:endParaRPr lang="pt-PT" sz="2800" i="1" noProof="0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DD34299F-64C0-3B7C-04E8-62838028E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  <a:blipFill>
                <a:blip r:embed="rId2"/>
                <a:stretch>
                  <a:fillRect b="-762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924DFE9-F695-AE2C-D4F8-02D71A8AA16B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FA4CBF9D-0286-DB46-AAF8-0EF24013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5F8E5699-F885-B16A-C2EB-7A9373A30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showing a red and blue line&#10;&#10;Description automatically generated">
            <a:extLst>
              <a:ext uri="{FF2B5EF4-FFF2-40B4-BE49-F238E27FC236}">
                <a16:creationId xmlns:a16="http://schemas.microsoft.com/office/drawing/2014/main" id="{489DC65D-6F63-1FE6-2D01-272B7BFC5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2" y="1304263"/>
            <a:ext cx="5308802" cy="2821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13C268-F632-DDB9-B983-3EC27D454012}"/>
              </a:ext>
            </a:extLst>
          </p:cNvPr>
          <p:cNvSpPr txBox="1"/>
          <p:nvPr/>
        </p:nvSpPr>
        <p:spPr>
          <a:xfrm>
            <a:off x="5777024" y="2009403"/>
            <a:ext cx="3204176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(MSE): 132.95054324484673</a:t>
            </a:r>
          </a:p>
          <a:p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(MAE): 9.053899865893644</a:t>
            </a:r>
          </a:p>
          <a:p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(RMSE): 11.530418173025934</a:t>
            </a:r>
          </a:p>
          <a:p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(R²): 0.8765712665219383</a:t>
            </a:r>
            <a:endParaRPr lang="pt-PT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56C83E9-3EB6-F449-0FF2-9786CC57F273}"/>
                  </a:ext>
                </a:extLst>
              </p:cNvPr>
              <p:cNvSpPr/>
              <p:nvPr/>
            </p:nvSpPr>
            <p:spPr>
              <a:xfrm>
                <a:off x="10288064" y="905473"/>
                <a:ext cx="3204176" cy="3765764"/>
              </a:xfrm>
              <a:prstGeom prst="rect">
                <a:avLst/>
              </a:prstGeom>
              <a:solidFill>
                <a:schemeClr val="dk1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rIns="0" numCol="1" rtlCol="0" anchor="t" anchorCtr="0">
                <a:noAutofit/>
              </a:bodyPr>
              <a:lstStyle/>
              <a:p>
                <a:pPr lvl="1"/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Variáveis utilizadas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Features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Retornos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u="sng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Lags</a:t>
                </a:r>
                <a:endParaRPr lang="pt-PT" sz="14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Volatilidade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u="sng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Momentum</a:t>
                </a:r>
                <a:endParaRPr lang="pt-PT" sz="14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Target: </a:t>
                </a:r>
                <a:r>
                  <a:rPr lang="pt-PT" sz="1400" b="1" i="1" u="sng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Close</a:t>
                </a:r>
                <a:endParaRPr lang="pt-PT" sz="14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pt-PT" sz="14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Algoritmo Utilizado 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LSTM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Divisão treino/teste 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80%/20%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Compilação: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Otimizador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Adam;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Loss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 MSE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Parâmetros de treino: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50 </a:t>
                </a: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epochs</a:t>
                </a:r>
                <a:endParaRPr lang="pt-PT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Batch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size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 32</a:t>
                </a:r>
              </a:p>
              <a:p>
                <a:pPr lvl="1"/>
                <a:endParaRPr lang="pt-PT" sz="14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endParaRPr lang="pt-PT" sz="1400" b="1" i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endParaRPr lang="pt-PT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endParaRPr lang="pt-PT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56C83E9-3EB6-F449-0FF2-9786CC57F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064" y="905473"/>
                <a:ext cx="3204176" cy="3765764"/>
              </a:xfrm>
              <a:prstGeom prst="rect">
                <a:avLst/>
              </a:prstGeom>
              <a:blipFill>
                <a:blip r:embed="rId6"/>
                <a:stretch>
                  <a:fillRect t="-486" b="-1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78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FE98E-F8A3-D646-2398-D227F240A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3C8F52A-1C7E-FF83-DDC2-9190B5456E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</p:spPr>
            <p:txBody>
              <a:bodyPr>
                <a:normAutofit/>
              </a:bodyPr>
              <a:lstStyle/>
              <a:p>
                <a:r>
                  <a:rPr lang="pt-PT" sz="2400" noProof="0" dirty="0"/>
                  <a:t>Modelo Supervisionada (Classificação) </a:t>
                </a:r>
                <a14:m>
                  <m:oMath xmlns:m="http://schemas.openxmlformats.org/officeDocument/2006/math">
                    <m:r>
                      <a:rPr lang="pt-PT" sz="24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2400" i="1" noProof="0" dirty="0"/>
                  <a:t> </a:t>
                </a:r>
                <a:r>
                  <a:rPr lang="pt-PT" sz="2400" i="1" noProof="0" dirty="0" err="1"/>
                  <a:t>XGBoost</a:t>
                </a:r>
                <a:r>
                  <a:rPr lang="pt-PT" sz="2400" i="1" noProof="0" dirty="0"/>
                  <a:t> </a:t>
                </a:r>
                <a:r>
                  <a:rPr lang="pt-PT" sz="2400" i="1" noProof="0" dirty="0" err="1"/>
                  <a:t>Classifier</a:t>
                </a:r>
                <a:endParaRPr lang="pt-PT" sz="2400" i="1" noProof="0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3C8F52A-1C7E-FF83-DDC2-9190B5456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  <a:blipFill>
                <a:blip r:embed="rId2"/>
                <a:stretch>
                  <a:fillRect l="-15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85AA33-AB04-BD35-055C-8380A9631E70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8E453A00-A963-837D-EBF3-1A786EE65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759C4E3A-5A24-5EAB-FC0C-22A303889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5C398D-99C7-37C5-FA0A-139BF69ED81A}"/>
                  </a:ext>
                </a:extLst>
              </p:cNvPr>
              <p:cNvSpPr/>
              <p:nvPr/>
            </p:nvSpPr>
            <p:spPr>
              <a:xfrm>
                <a:off x="312311" y="752277"/>
                <a:ext cx="3230989" cy="4218891"/>
              </a:xfrm>
              <a:prstGeom prst="rect">
                <a:avLst/>
              </a:prstGeom>
              <a:solidFill>
                <a:schemeClr val="dk1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rIns="0" numCol="1" rtlCol="0" anchor="t" anchorCtr="0">
                <a:noAutofit/>
              </a:bodyPr>
              <a:lstStyle/>
              <a:p>
                <a:pPr lvl="1"/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Parâmetros: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Eval_metric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='</a:t>
                </a:r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mlogloss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’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Objective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='</a:t>
                </a:r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multi:softmax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’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pt-PT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Labels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Cambria Math" panose="02040503050406030204" pitchFamily="18" charset="0"/>
                  </a:rPr>
                  <a:t>Hold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PT" sz="1400" b="1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Buy </a:t>
                </a:r>
                <a14:m>
                  <m:oMath xmlns:m="http://schemas.openxmlformats.org/officeDocument/2006/math">
                    <m:r>
                      <a:rPr lang="pt-PT" sz="1400" b="1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Sell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t-PT" sz="1400" b="1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pt-PT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Otimização dos </a:t>
                </a:r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hiperparâmetros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através do </a:t>
                </a: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random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search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'</a:t>
                </a: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subsample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': 0.9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'</a:t>
                </a: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n_estimators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': 300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'</a:t>
                </a: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max_depth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’: 7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'</a:t>
                </a: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learning_rate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': 0.2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'</a:t>
                </a:r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colsample_bytree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': 0.8</a:t>
                </a:r>
              </a:p>
              <a:p>
                <a:pPr lvl="1"/>
                <a:endParaRPr lang="pt-PT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Divisão treino/teste 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80%/20%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5C398D-99C7-37C5-FA0A-139BF69ED8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11" y="752277"/>
                <a:ext cx="3230989" cy="4218891"/>
              </a:xfrm>
              <a:prstGeom prst="rect">
                <a:avLst/>
              </a:prstGeom>
              <a:blipFill>
                <a:blip r:embed="rId5"/>
                <a:stretch>
                  <a:fillRect t="-2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E08E4D-B74A-0361-BB2F-E095121CC010}"/>
                  </a:ext>
                </a:extLst>
              </p:cNvPr>
              <p:cNvSpPr/>
              <p:nvPr/>
            </p:nvSpPr>
            <p:spPr>
              <a:xfrm>
                <a:off x="4320538" y="1128613"/>
                <a:ext cx="4602589" cy="2026067"/>
              </a:xfrm>
              <a:prstGeom prst="rect">
                <a:avLst/>
              </a:prstGeom>
              <a:solidFill>
                <a:schemeClr val="dk1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rIns="0" numCol="1" rtlCol="0" anchor="t" anchorCtr="0">
                <a:noAutofit/>
              </a:bodyPr>
              <a:lstStyle/>
              <a:p>
                <a:pPr lvl="1"/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Threshold: 0.015 = 1.5%</a:t>
                </a:r>
              </a:p>
              <a:p>
                <a:pPr lvl="1"/>
                <a:endParaRPr lang="pt-PT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Cambria Math" panose="02040503050406030204" pitchFamily="18" charset="0"/>
                  </a:rPr>
                  <a:t>If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𝑷𝒓𝒆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ç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𝒂𝒎𝒂𝒏𝒉</m:t>
                        </m:r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ã</m:t>
                        </m:r>
                      </m:sub>
                    </m:sSub>
                    <m:r>
                      <a:rPr lang="pt-PT" sz="14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PT" sz="14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𝑷𝒓𝒆</m:t>
                    </m:r>
                    <m:r>
                      <a:rPr lang="pt-PT" sz="14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ç</m:t>
                    </m:r>
                    <m:sSub>
                      <m:sSubPr>
                        <m:ctrlPr>
                          <a:rPr lang="pt-PT" sz="1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𝑯𝒐𝒋𝒆</m:t>
                        </m:r>
                      </m:sub>
                    </m:sSub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𝒕𝒉𝒓𝒆𝒔𝒉𝒐𝒍𝒅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Label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t-PT" sz="14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Buy</a:t>
                </a:r>
              </a:p>
              <a:p>
                <a:pPr lvl="1"/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If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𝑷𝒓𝒆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ç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𝒂𝒎𝒂𝒏𝒉</m:t>
                        </m:r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ã</m:t>
                        </m:r>
                      </m:sub>
                    </m:sSub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PT" sz="14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𝑷𝒓𝒆</m:t>
                    </m:r>
                    <m:r>
                      <a:rPr lang="pt-PT" sz="14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ç</m:t>
                    </m:r>
                    <m:sSub>
                      <m:sSubPr>
                        <m:ctrlPr>
                          <a:rPr lang="pt-PT" sz="1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𝑯𝒐𝒋𝒆</m:t>
                        </m:r>
                      </m:sub>
                    </m:sSub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𝒕𝒉𝒓𝒆𝒔𝒉𝒐𝒍𝒅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Label </a:t>
                </a:r>
                <a14:m>
                  <m:oMath xmlns:m="http://schemas.openxmlformats.org/officeDocument/2006/math">
                    <m:r>
                      <a:rPr lang="pt-PT" sz="14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Sell</a:t>
                </a:r>
                <a:endParaRPr lang="pt-PT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Else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Label </a:t>
                </a:r>
                <a14:m>
                  <m:oMath xmlns:m="http://schemas.openxmlformats.org/officeDocument/2006/math">
                    <m:r>
                      <a:rPr lang="pt-PT" sz="14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Hold</a:t>
                </a:r>
                <a:endParaRPr lang="pt-PT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endParaRPr lang="pt-PT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endParaRPr lang="pt-PT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endParaRPr lang="pt-PT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E08E4D-B74A-0361-BB2F-E095121CC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38" y="1128613"/>
                <a:ext cx="4602589" cy="2026067"/>
              </a:xfrm>
              <a:prstGeom prst="rect">
                <a:avLst/>
              </a:prstGeom>
              <a:blipFill>
                <a:blip r:embed="rId6"/>
                <a:stretch>
                  <a:fillRect t="-6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AB622810-D253-B18B-C286-25E6F03B31FF}"/>
              </a:ext>
            </a:extLst>
          </p:cNvPr>
          <p:cNvSpPr>
            <a:spLocks/>
          </p:cNvSpPr>
          <p:nvPr/>
        </p:nvSpPr>
        <p:spPr>
          <a:xfrm>
            <a:off x="1950720" y="1798320"/>
            <a:ext cx="2590800" cy="773430"/>
          </a:xfrm>
          <a:prstGeom prst="rightArrow">
            <a:avLst>
              <a:gd name="adj1" fmla="val 50000"/>
              <a:gd name="adj2" fmla="val 88424"/>
            </a:avLst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Picture 14" descr="A green pictograms of a person with a spear and a spear&#10;&#10;Description automatically generated">
            <a:extLst>
              <a:ext uri="{FF2B5EF4-FFF2-40B4-BE49-F238E27FC236}">
                <a16:creationId xmlns:a16="http://schemas.microsoft.com/office/drawing/2014/main" id="{1A483745-1D90-D3D4-D362-F4A257D96B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t="3974" r="3213" b="4616"/>
          <a:stretch/>
        </p:blipFill>
        <p:spPr>
          <a:xfrm>
            <a:off x="5212132" y="3275747"/>
            <a:ext cx="2819400" cy="1402080"/>
          </a:xfrm>
          <a:prstGeom prst="roundRect">
            <a:avLst>
              <a:gd name="adj" fmla="val 479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0067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8CB90-34C6-937F-3E6D-E634486C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2F5A54D6-9914-3B59-D475-2ED6465566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3900" y="86077"/>
                <a:ext cx="7696200" cy="551876"/>
              </a:xfrm>
            </p:spPr>
            <p:txBody>
              <a:bodyPr>
                <a:normAutofit fontScale="90000"/>
              </a:bodyPr>
              <a:lstStyle/>
              <a:p>
                <a:r>
                  <a:rPr lang="pt-PT" sz="2800" dirty="0"/>
                  <a:t>Modelo Supervisionada (Classificação) </a:t>
                </a:r>
                <a14:m>
                  <m:oMath xmlns:m="http://schemas.openxmlformats.org/officeDocument/2006/math">
                    <m:r>
                      <a:rPr lang="pt-PT" sz="28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2800" i="1" noProof="0" dirty="0"/>
                  <a:t> Resultados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2F5A54D6-9914-3B59-D475-2ED646556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3900" y="86077"/>
                <a:ext cx="7696200" cy="551876"/>
              </a:xfrm>
              <a:blipFill>
                <a:blip r:embed="rId2"/>
                <a:stretch>
                  <a:fillRect t="-4396" b="-1648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C603F54-E499-D06A-F4DF-873C2B6C1F8A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E2211B96-E821-A6C0-C313-284BA3388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A4AD62FA-F4A4-C37B-BE0F-0C57BBBE3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10BE194D-9EA6-5F4E-D6F4-1F6611538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79" y="637953"/>
            <a:ext cx="6968642" cy="4322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139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D0936-D3F2-EBFE-E0CC-B2D03E7E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1FB6E0-A405-961B-71EB-57829B8411D4}"/>
              </a:ext>
            </a:extLst>
          </p:cNvPr>
          <p:cNvSpPr txBox="1"/>
          <p:nvPr/>
        </p:nvSpPr>
        <p:spPr>
          <a:xfrm>
            <a:off x="1489907" y="3732644"/>
            <a:ext cx="2217774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Budget Inicial: €1000</a:t>
            </a:r>
          </a:p>
          <a:p>
            <a:r>
              <a:rPr lang="pt-PT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Budget Final: €1952</a:t>
            </a:r>
          </a:p>
          <a:p>
            <a:r>
              <a:rPr lang="pt-PT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Lucro: €952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BEAFCCD-53C3-728C-9A39-0FFF630630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</p:spPr>
            <p:txBody>
              <a:bodyPr>
                <a:normAutofit/>
              </a:bodyPr>
              <a:lstStyle/>
              <a:p>
                <a:r>
                  <a:rPr lang="pt-PT" sz="2800" dirty="0"/>
                  <a:t>Modelo Supervisionada (Classificação) </a:t>
                </a:r>
                <a14:m>
                  <m:oMath xmlns:m="http://schemas.openxmlformats.org/officeDocument/2006/math">
                    <m:r>
                      <a:rPr lang="pt-PT" sz="28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2800" dirty="0"/>
                  <a:t> </a:t>
                </a:r>
                <a:r>
                  <a:rPr lang="pt-PT" sz="2800" noProof="0" dirty="0"/>
                  <a:t>Teste</a:t>
                </a:r>
                <a:endParaRPr lang="pt-PT" sz="2800" i="1" noProof="0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BEAFCCD-53C3-728C-9A39-0FFF63063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  <a:blipFill>
                <a:blip r:embed="rId2"/>
                <a:stretch>
                  <a:fillRect b="-762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748F66C-836F-A1BA-8169-C44242025ACB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FE3F62C7-EB0F-E21C-6C1E-5E2D43DB5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DAAB6026-1D9B-2262-1094-CF539A25B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FF2D4C8-5810-D79C-BCFF-4937787462B9}"/>
                  </a:ext>
                </a:extLst>
              </p:cNvPr>
              <p:cNvSpPr/>
              <p:nvPr/>
            </p:nvSpPr>
            <p:spPr>
              <a:xfrm>
                <a:off x="436494" y="887898"/>
                <a:ext cx="8271011" cy="2051958"/>
              </a:xfrm>
              <a:prstGeom prst="rect">
                <a:avLst/>
              </a:prstGeom>
              <a:solidFill>
                <a:schemeClr val="dk1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rIns="0" numCol="1" rtlCol="0" anchor="t" anchorCtr="0">
                <a:noAutofit/>
              </a:bodyPr>
              <a:lstStyle/>
              <a:p>
                <a:pPr lvl="1"/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Budget = 1000€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𝒇𝒆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𝒕𝒓𝒂𝒏𝒔𝒂𝒄𝒕𝒊𝒐𝒏</m:t>
                        </m:r>
                      </m:sub>
                    </m:sSub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0.001 = 0.1%</a:t>
                </a:r>
              </a:p>
              <a:p>
                <a:pPr lvl="1"/>
                <a:endParaRPr lang="pt-PT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r>
                  <a:rPr lang="pt-PT" sz="1400" b="1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If</a:t>
                </a:r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𝑩𝒖𝒅𝒈𝒆𝒕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∧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𝒍𝒂𝒃𝒆𝒍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𝑩𝒖𝒚</m:t>
                    </m:r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𝑩𝒖𝒅𝒈𝒆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𝑩𝒖𝒅𝒈𝒆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𝒐𝒍𝒅</m:t>
                        </m:r>
                      </m:sub>
                    </m:sSub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- (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𝒒𝒖𝒂𝒏𝒕𝒊𝒕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𝒔𝒉𝒂𝒓𝒆𝒔</m:t>
                        </m:r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𝒑𝒖𝒓𝒄𝒉𝒂𝒔𝒆𝒅</m:t>
                        </m:r>
                      </m:sub>
                    </m:sSub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𝒑𝒓𝒊𝒄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𝒔𝒉𝒂𝒓𝒆𝒔</m:t>
                        </m:r>
                      </m:sub>
                    </m:sSub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𝒇𝒆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𝒕𝒓𝒂𝒏𝒔𝒂𝒄𝒕𝒊𝒐𝒏</m:t>
                        </m:r>
                      </m:sub>
                    </m:sSub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pt-PT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If 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𝑺𝒉𝒂𝒓𝒆𝒔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∧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𝒍𝒂𝒃𝒆𝒍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𝑺𝒆𝒍𝒍</m:t>
                    </m:r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𝑩𝒖𝒅𝒈𝒆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𝑩𝒖𝒅𝒈𝒆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𝒐𝒍𝒅</m:t>
                        </m:r>
                      </m:sub>
                    </m:sSub>
                  </m:oMath>
                </a14:m>
                <a:r>
                  <a:rPr lang="pt-PT" sz="1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+ (</a:t>
                </a: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𝒒𝒖𝒂𝒏𝒕𝒊𝒕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𝒔𝒉𝒂𝒓𝒆𝒔</m:t>
                        </m:r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𝒔𝒕𝒐𝒄𝒌</m:t>
                        </m:r>
                      </m:sub>
                    </m:sSub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𝒏𝒆𝒘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𝒑𝒓𝒊𝒄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𝒔𝒉𝒂𝒓𝒆𝒔</m:t>
                        </m:r>
                      </m:sub>
                    </m:sSub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𝒇𝒆</m:t>
                    </m:r>
                    <m:sSub>
                      <m:sSubPr>
                        <m:ctrlP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pt-PT" sz="14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𝒕𝒓𝒂𝒏𝒔𝒂𝒄𝒕𝒊𝒐𝒏</m:t>
                        </m:r>
                      </m:sub>
                    </m:sSub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pt-PT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pt-PT" sz="14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else</a:t>
                </a:r>
                <a:r>
                  <a:rPr lang="pt-PT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PT" sz="14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𝒉𝒐𝒍𝒅</m:t>
                    </m:r>
                  </m:oMath>
                </a14:m>
                <a:endParaRPr lang="pt-PT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FF2D4C8-5810-D79C-BCFF-493778746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94" y="887898"/>
                <a:ext cx="8271011" cy="2051958"/>
              </a:xfrm>
              <a:prstGeom prst="rect">
                <a:avLst/>
              </a:prstGeom>
              <a:blipFill>
                <a:blip r:embed="rId5"/>
                <a:stretch>
                  <a:fillRect t="-893" b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908ED0AD-5384-6DA7-36B9-241D3A091BF4}"/>
              </a:ext>
            </a:extLst>
          </p:cNvPr>
          <p:cNvSpPr>
            <a:spLocks/>
          </p:cNvSpPr>
          <p:nvPr/>
        </p:nvSpPr>
        <p:spPr>
          <a:xfrm rot="5400000">
            <a:off x="2061701" y="2865542"/>
            <a:ext cx="1074187" cy="773430"/>
          </a:xfrm>
          <a:prstGeom prst="rightArrow">
            <a:avLst>
              <a:gd name="adj1" fmla="val 50000"/>
              <a:gd name="adj2" fmla="val 88424"/>
            </a:avLst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Picture 11" descr="A graph showing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B9248238-79C6-2212-230E-5FCE289F7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27" y="3026111"/>
            <a:ext cx="2995223" cy="1857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942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F8147-F893-428B-9BC8-832FC7E9C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4B177580-5683-A8A2-7512-ACD82B5EEA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</p:spPr>
            <p:txBody>
              <a:bodyPr>
                <a:normAutofit/>
              </a:bodyPr>
              <a:lstStyle/>
              <a:p>
                <a:r>
                  <a:rPr lang="pt-PT" sz="2800" dirty="0"/>
                  <a:t>Modelo Supervisionada (Classificação) </a:t>
                </a:r>
                <a14:m>
                  <m:oMath xmlns:m="http://schemas.openxmlformats.org/officeDocument/2006/math">
                    <m:r>
                      <a:rPr lang="pt-PT" sz="28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2800" dirty="0"/>
                  <a:t> </a:t>
                </a:r>
                <a:r>
                  <a:rPr lang="pt-PT" sz="2800" noProof="0" dirty="0"/>
                  <a:t>Métricas</a:t>
                </a:r>
                <a:endParaRPr lang="pt-PT" sz="2800" i="1" noProof="0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4B177580-5683-A8A2-7512-ACD82B5EE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  <a:blipFill>
                <a:blip r:embed="rId2"/>
                <a:stretch>
                  <a:fillRect b="-762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8AED0F4-E795-13DB-8F88-5D5B6FDE87CF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E04CA897-F1F6-221A-8AF2-E448203C9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DC33CB15-51CF-4A3E-2881-49AC8FA78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hart&#10;&#10;Description automatically generated">
            <a:extLst>
              <a:ext uri="{FF2B5EF4-FFF2-40B4-BE49-F238E27FC236}">
                <a16:creationId xmlns:a16="http://schemas.microsoft.com/office/drawing/2014/main" id="{21785BE3-4279-2918-411A-994319574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1" y="1008013"/>
            <a:ext cx="4302312" cy="366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3D32EC-88A9-CE62-8A1E-4C2E0B27D3C3}"/>
              </a:ext>
            </a:extLst>
          </p:cNvPr>
          <p:cNvSpPr txBox="1"/>
          <p:nvPr/>
        </p:nvSpPr>
        <p:spPr>
          <a:xfrm>
            <a:off x="4768781" y="2188190"/>
            <a:ext cx="4090221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Acurácia: 0.36860068259385664</a:t>
            </a:r>
          </a:p>
          <a:p>
            <a:r>
              <a:rPr lang="pt-PT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Precisão: 0.3443353552280855</a:t>
            </a:r>
          </a:p>
          <a:p>
            <a:r>
              <a:rPr lang="pt-PT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Recall</a:t>
            </a:r>
            <a:r>
              <a:rPr lang="pt-PT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0.33394224392596605</a:t>
            </a:r>
          </a:p>
          <a:p>
            <a:r>
              <a:rPr lang="pt-PT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F1-Score: 0.31857866151155295</a:t>
            </a: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A33C7435-32E2-216A-6591-4AE3CCE4CFF1}"/>
              </a:ext>
            </a:extLst>
          </p:cNvPr>
          <p:cNvSpPr/>
          <p:nvPr/>
        </p:nvSpPr>
        <p:spPr>
          <a:xfrm>
            <a:off x="1316081" y="86077"/>
            <a:ext cx="6597083" cy="4943501"/>
          </a:xfrm>
          <a:prstGeom prst="mathMultiply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06074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FCC74-D3A1-A46A-5D51-A6DA6AD66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CD344B8-5213-722D-5F63-475F9C9F45A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</p:spPr>
            <p:txBody>
              <a:bodyPr>
                <a:normAutofit fontScale="90000"/>
              </a:bodyPr>
              <a:lstStyle/>
              <a:p>
                <a:r>
                  <a:rPr lang="pt-PT" sz="2800" dirty="0"/>
                  <a:t>Modelo Supervisionada (Classificação) </a:t>
                </a:r>
                <a14:m>
                  <m:oMath xmlns:m="http://schemas.openxmlformats.org/officeDocument/2006/math">
                    <m:r>
                      <a:rPr lang="pt-PT" sz="28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PT" sz="2800" dirty="0"/>
                  <a:t> </a:t>
                </a:r>
                <a:r>
                  <a:rPr lang="pt-PT" sz="2800" i="1" noProof="0" dirty="0"/>
                  <a:t>Backtesting</a:t>
                </a:r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0CD344B8-5213-722D-5F63-475F9C9F4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3900" y="86077"/>
                <a:ext cx="7696200" cy="715566"/>
              </a:xfrm>
              <a:blipFill>
                <a:blip r:embed="rId2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20410E8-4143-D5AF-AED9-196488E2F1BA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C83544AE-6540-DF80-594E-D3449A4C4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FC650320-405B-A7EE-61A5-99879DA0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B465E43-CCB2-E4D2-BCF7-A3DFEF8A7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4" y="745591"/>
            <a:ext cx="6586870" cy="2679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2011A-440A-21A3-3F49-FD3FDACD3D84}"/>
              </a:ext>
            </a:extLst>
          </p:cNvPr>
          <p:cNvSpPr txBox="1"/>
          <p:nvPr/>
        </p:nvSpPr>
        <p:spPr>
          <a:xfrm>
            <a:off x="4692502" y="3487763"/>
            <a:ext cx="2771554" cy="15696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Lucro: €952</a:t>
            </a:r>
          </a:p>
          <a:p>
            <a:r>
              <a:rPr lang="pt-PT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Taxa de Retorno: 95.30%</a:t>
            </a:r>
          </a:p>
          <a:p>
            <a:r>
              <a:rPr lang="pt-PT" sz="16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Drawdown</a:t>
            </a:r>
            <a:r>
              <a:rPr lang="pt-PT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Máximo: -21.98%</a:t>
            </a:r>
          </a:p>
          <a:p>
            <a:r>
              <a:rPr lang="pt-PT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ROI: 95.30%</a:t>
            </a:r>
          </a:p>
          <a:p>
            <a:r>
              <a:rPr lang="pt-PT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CAGR: 0.78%</a:t>
            </a:r>
          </a:p>
          <a:p>
            <a:r>
              <a:rPr lang="pt-PT" sz="16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Value</a:t>
            </a:r>
            <a:r>
              <a:rPr lang="pt-PT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t-PT" sz="16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</a:t>
            </a:r>
            <a:r>
              <a:rPr lang="pt-PT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t-PT" sz="16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Risk</a:t>
            </a:r>
            <a:r>
              <a:rPr lang="pt-PT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pt-PT" sz="16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</a:t>
            </a:r>
            <a:r>
              <a:rPr lang="pt-PT" sz="1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5%): 3.82%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C7C66-1CC7-CDAF-24CA-4D2FB52A93AB}"/>
              </a:ext>
            </a:extLst>
          </p:cNvPr>
          <p:cNvSpPr txBox="1"/>
          <p:nvPr/>
        </p:nvSpPr>
        <p:spPr>
          <a:xfrm>
            <a:off x="7524980" y="1946793"/>
            <a:ext cx="1507704" cy="276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1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Budget inicial: €1000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AEEC024-DCD9-4C4B-DF8F-55BCC422405A}"/>
              </a:ext>
            </a:extLst>
          </p:cNvPr>
          <p:cNvSpPr>
            <a:spLocks/>
          </p:cNvSpPr>
          <p:nvPr/>
        </p:nvSpPr>
        <p:spPr>
          <a:xfrm>
            <a:off x="6595123" y="1698577"/>
            <a:ext cx="985284" cy="773430"/>
          </a:xfrm>
          <a:prstGeom prst="rightArrow">
            <a:avLst>
              <a:gd name="adj1" fmla="val 50000"/>
              <a:gd name="adj2" fmla="val 88424"/>
            </a:avLst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2165110-4B84-0F44-3BFD-060E84FB0ADC}"/>
              </a:ext>
            </a:extLst>
          </p:cNvPr>
          <p:cNvSpPr/>
          <p:nvPr/>
        </p:nvSpPr>
        <p:spPr>
          <a:xfrm rot="16200000" flipH="1">
            <a:off x="7079866" y="2961519"/>
            <a:ext cx="2189985" cy="1188905"/>
          </a:xfrm>
          <a:prstGeom prst="bentUpArrow">
            <a:avLst>
              <a:gd name="adj1" fmla="val 24404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86DAE7-B11A-836A-03C7-D50547B8540A}"/>
              </a:ext>
            </a:extLst>
          </p:cNvPr>
          <p:cNvSpPr/>
          <p:nvPr/>
        </p:nvSpPr>
        <p:spPr>
          <a:xfrm>
            <a:off x="153844" y="3487763"/>
            <a:ext cx="3574640" cy="156966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rIns="0" numCol="1" rtlCol="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Rentabilidade e Lucro: Desempenho positivo e lucrativo (lucro de $952).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Crescimento e Consistência: O baixo CAGR (0.78%) indica um crescimento inconsistente ao longo do tempo, apesar do lucro significativo.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 de Risco: O risco “controlado” (</a:t>
            </a:r>
            <a:r>
              <a:rPr lang="pt-PT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</a:t>
            </a:r>
            <a:r>
              <a:rPr lang="pt-PT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5% de 3.82%) reflete uma estratégia, aparentemente eficaz e relativamente segura, com margem para melhorar a consistência dos retornos.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 será isso verdadeiro? (Ver conclusão –&gt; Crescimento exponencial da </a:t>
            </a:r>
            <a:r>
              <a:rPr lang="pt-PT" sz="1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Nvidia</a:t>
            </a:r>
            <a:r>
              <a:rPr lang="pt-PT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facilita o modelo)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08DB5A3-D716-3180-C618-C12549DC400B}"/>
              </a:ext>
            </a:extLst>
          </p:cNvPr>
          <p:cNvSpPr>
            <a:spLocks/>
          </p:cNvSpPr>
          <p:nvPr/>
        </p:nvSpPr>
        <p:spPr>
          <a:xfrm rot="10800000">
            <a:off x="3558363" y="3849182"/>
            <a:ext cx="1186696" cy="773430"/>
          </a:xfrm>
          <a:prstGeom prst="rightArrow">
            <a:avLst>
              <a:gd name="adj1" fmla="val 50000"/>
              <a:gd name="adj2" fmla="val 88424"/>
            </a:avLst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6036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A822-B2DF-935F-89E7-5239D3AA9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7B1C53-614D-EC00-6DFE-4B701090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6077"/>
            <a:ext cx="7696200" cy="715566"/>
          </a:xfrm>
        </p:spPr>
        <p:txBody>
          <a:bodyPr>
            <a:normAutofit/>
          </a:bodyPr>
          <a:lstStyle/>
          <a:p>
            <a:r>
              <a:rPr lang="pt-PT" sz="2800" noProof="0"/>
              <a:t>Crossover de Exponential </a:t>
            </a:r>
            <a:r>
              <a:rPr lang="pt-PT" sz="2800" noProof="0" err="1"/>
              <a:t>Moving</a:t>
            </a:r>
            <a:r>
              <a:rPr lang="pt-PT" sz="2800" noProof="0"/>
              <a:t> </a:t>
            </a:r>
            <a:r>
              <a:rPr lang="pt-PT" sz="2800" noProof="0" err="1"/>
              <a:t>Average</a:t>
            </a:r>
            <a:r>
              <a:rPr lang="pt-PT" sz="2800" noProof="0"/>
              <a:t> (EMA)</a:t>
            </a:r>
            <a:endParaRPr lang="pt-PT" sz="2800" i="1" noProof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1D09DF8-E9DA-03CB-51B2-76D90E616E5C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527894D6-4574-2436-1A5E-4D2A91C1D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39385873-E769-BDFC-BC21-08572B1A7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31C021-404A-2BB1-AE13-99ABC0386775}"/>
              </a:ext>
            </a:extLst>
          </p:cNvPr>
          <p:cNvSpPr>
            <a:spLocks/>
          </p:cNvSpPr>
          <p:nvPr/>
        </p:nvSpPr>
        <p:spPr>
          <a:xfrm>
            <a:off x="4572000" y="1711467"/>
            <a:ext cx="3675036" cy="2343081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1800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Porque utilizar o EMA?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funciona o EMA e consequentemente a estratégia?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Signals</a:t>
            </a:r>
            <a:endParaRPr lang="pt-P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Golden e </a:t>
            </a:r>
            <a:r>
              <a:rPr lang="pt-PT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</a:t>
            </a:r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crosses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Opportunity</a:t>
            </a:r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pt-PT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Danger</a:t>
            </a:r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 </a:t>
            </a:r>
            <a:r>
              <a:rPr lang="pt-P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 dias 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span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Escolha dos parâmetros dos dias das duas linhas</a:t>
            </a:r>
            <a:endParaRPr lang="pt-P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P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pt-PT" sz="1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pt-PT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pt-PT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8B46847-5CC6-A34F-2A5C-317A7CA2D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017159"/>
              </p:ext>
            </p:extLst>
          </p:nvPr>
        </p:nvGraphicFramePr>
        <p:xfrm>
          <a:off x="330781" y="933887"/>
          <a:ext cx="3005700" cy="39071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1900">
                  <a:extLst>
                    <a:ext uri="{9D8B030D-6E8A-4147-A177-3AD203B41FA5}">
                      <a16:colId xmlns:a16="http://schemas.microsoft.com/office/drawing/2014/main" val="3059231133"/>
                    </a:ext>
                  </a:extLst>
                </a:gridCol>
                <a:gridCol w="1001900">
                  <a:extLst>
                    <a:ext uri="{9D8B030D-6E8A-4147-A177-3AD203B41FA5}">
                      <a16:colId xmlns:a16="http://schemas.microsoft.com/office/drawing/2014/main" val="1062333488"/>
                    </a:ext>
                  </a:extLst>
                </a:gridCol>
                <a:gridCol w="1001900">
                  <a:extLst>
                    <a:ext uri="{9D8B030D-6E8A-4147-A177-3AD203B41FA5}">
                      <a16:colId xmlns:a16="http://schemas.microsoft.com/office/drawing/2014/main" val="2118492243"/>
                    </a:ext>
                  </a:extLst>
                </a:gridCol>
              </a:tblGrid>
              <a:tr h="867239">
                <a:tc>
                  <a:txBody>
                    <a:bodyPr/>
                    <a:lstStyle/>
                    <a:p>
                      <a:pPr algn="ctr"/>
                      <a:r>
                        <a:rPr lang="pt-PT" sz="1400" b="0" noProof="0"/>
                        <a:t>EMA fast</a:t>
                      </a:r>
                      <a:endParaRPr lang="pt-PT" sz="1400" b="0" i="1" noProof="0">
                        <a:latin typeface="Space Mono" panose="0200050904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noProof="0" dirty="0"/>
                        <a:t>EMA slow</a:t>
                      </a:r>
                      <a:endParaRPr lang="pt-PT" sz="1400" b="0" i="1" noProof="0" dirty="0">
                        <a:latin typeface="Space Mono" panose="0200050904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noProof="0"/>
                        <a:t>Cum</a:t>
                      </a:r>
                    </a:p>
                    <a:p>
                      <a:pPr algn="ctr"/>
                      <a:r>
                        <a:rPr lang="pt-PT" sz="1400" b="0" noProof="0"/>
                        <a:t>Returns</a:t>
                      </a:r>
                      <a:endParaRPr lang="pt-PT" sz="1400" b="0" i="1" noProof="0">
                        <a:latin typeface="Space Mono" panose="0200050904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29570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33.18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79084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 b="0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pt-PT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Raleway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36.39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156527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0" u="none" strike="noStrike" kern="1200" noProof="0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pt-PT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Raleway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39.19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0703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0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pt-PT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Raleway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34.91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2943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0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pt-PT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Raleway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32.65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709796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0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pt-PT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Raleway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23.09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25299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5DF19B2-C05C-435D-C172-9A745A58C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742" y="-2515554"/>
            <a:ext cx="5047153" cy="1915064"/>
          </a:xfrm>
          <a:prstGeom prst="rect">
            <a:avLst/>
          </a:prstGeom>
        </p:spPr>
      </p:pic>
      <p:pic>
        <p:nvPicPr>
          <p:cNvPr id="10" name="Picture 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BB7CE6A-0D25-A63C-A295-365599BB9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00" y="5676547"/>
            <a:ext cx="5047153" cy="224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52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79E97-2814-BBBB-3D31-B7A21E2D0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76A3DB-9A7E-9635-AE31-9684EB10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6077"/>
            <a:ext cx="7696200" cy="715566"/>
          </a:xfrm>
        </p:spPr>
        <p:txBody>
          <a:bodyPr>
            <a:normAutofit/>
          </a:bodyPr>
          <a:lstStyle/>
          <a:p>
            <a:r>
              <a:rPr lang="pt-PT" sz="2800" noProof="0" dirty="0"/>
              <a:t>Crossover de Exponential </a:t>
            </a:r>
            <a:r>
              <a:rPr lang="pt-PT" sz="2800" noProof="0" dirty="0" err="1"/>
              <a:t>Moving</a:t>
            </a:r>
            <a:r>
              <a:rPr lang="pt-PT" sz="2800" noProof="0" dirty="0"/>
              <a:t> </a:t>
            </a:r>
            <a:r>
              <a:rPr lang="pt-PT" sz="2800" noProof="0" dirty="0" err="1"/>
              <a:t>Average</a:t>
            </a:r>
            <a:r>
              <a:rPr lang="pt-PT" sz="2800" noProof="0" dirty="0"/>
              <a:t> (EMA)</a:t>
            </a:r>
            <a:endParaRPr lang="pt-PT" sz="2800" i="1" noProof="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F0C0D19-9B88-8566-C78F-0A4E54A32184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93918BC-67F3-1E82-D08A-1C1082825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286315DA-49E8-0727-8B06-1C8EC320E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66F265F-F768-9351-8A74-B8040F538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01105"/>
              </p:ext>
            </p:extLst>
          </p:nvPr>
        </p:nvGraphicFramePr>
        <p:xfrm>
          <a:off x="330781" y="933887"/>
          <a:ext cx="3005700" cy="39071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1900">
                  <a:extLst>
                    <a:ext uri="{9D8B030D-6E8A-4147-A177-3AD203B41FA5}">
                      <a16:colId xmlns:a16="http://schemas.microsoft.com/office/drawing/2014/main" val="3059231133"/>
                    </a:ext>
                  </a:extLst>
                </a:gridCol>
                <a:gridCol w="1001900">
                  <a:extLst>
                    <a:ext uri="{9D8B030D-6E8A-4147-A177-3AD203B41FA5}">
                      <a16:colId xmlns:a16="http://schemas.microsoft.com/office/drawing/2014/main" val="1062333488"/>
                    </a:ext>
                  </a:extLst>
                </a:gridCol>
                <a:gridCol w="1001900">
                  <a:extLst>
                    <a:ext uri="{9D8B030D-6E8A-4147-A177-3AD203B41FA5}">
                      <a16:colId xmlns:a16="http://schemas.microsoft.com/office/drawing/2014/main" val="2118492243"/>
                    </a:ext>
                  </a:extLst>
                </a:gridCol>
              </a:tblGrid>
              <a:tr h="867239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EMA fast</a:t>
                      </a:r>
                      <a:endParaRPr lang="pt-PT" sz="1400" b="1" i="1" noProof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pace Mono" panose="0200050904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EMA slow</a:t>
                      </a:r>
                      <a:endParaRPr lang="pt-PT" sz="1400" b="1" i="1" noProof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pace Mono" panose="0200050904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Cum</a:t>
                      </a:r>
                    </a:p>
                    <a:p>
                      <a:pPr algn="ctr"/>
                      <a:r>
                        <a:rPr lang="pt-PT" sz="1400" b="1" noProof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Returns</a:t>
                      </a:r>
                      <a:endParaRPr lang="pt-PT" sz="1400" b="1" i="1" noProof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pace Mono" panose="0200050904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29570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33.18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79084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400" b="0" u="none" strike="noStrike" kern="1200" noProof="0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pt-PT" sz="1400" b="0" i="0" u="none" strike="noStrike" kern="1200" noProof="0" dirty="0">
                        <a:solidFill>
                          <a:schemeClr val="tx1"/>
                        </a:solidFill>
                        <a:effectLst/>
                        <a:latin typeface="Raleway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36.39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156527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pt-PT" sz="1400" b="1" i="0" u="none" strike="noStrike" kern="1200" noProof="0">
                        <a:solidFill>
                          <a:schemeClr val="tx1"/>
                        </a:solidFill>
                        <a:effectLst/>
                        <a:latin typeface="Raleway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pt-PT" sz="1400" b="1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39.19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0703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0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pt-PT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Raleway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130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34.91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2943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0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pt-PT" sz="1400" b="0" i="0" u="none" strike="noStrike" kern="1200" noProof="0">
                        <a:solidFill>
                          <a:schemeClr val="tx1"/>
                        </a:solidFill>
                        <a:effectLst/>
                        <a:latin typeface="Raleway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32.65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709796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pt-PT" sz="1400" b="1" i="0" u="none" strike="noStrike" kern="1200" noProof="0">
                        <a:solidFill>
                          <a:schemeClr val="tx1"/>
                        </a:solidFill>
                        <a:effectLst/>
                        <a:latin typeface="Raleway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944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pt-PT" sz="1400" b="1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F944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23.09</a:t>
                      </a:r>
                    </a:p>
                  </a:txBody>
                  <a:tcPr anchor="ctr">
                    <a:solidFill>
                      <a:srgbClr val="F944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25299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E3B6229-3D7E-5A4F-C5D2-6F0CBEC6A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742" y="730566"/>
            <a:ext cx="5047153" cy="1915064"/>
          </a:xfrm>
          <a:prstGeom prst="rect">
            <a:avLst/>
          </a:prstGeom>
        </p:spPr>
      </p:pic>
      <p:pic>
        <p:nvPicPr>
          <p:cNvPr id="12" name="Picture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737203A-4043-2B92-4473-9BC11547A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00" y="2780947"/>
            <a:ext cx="5047153" cy="224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92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pt-PT" noProof="0"/>
              <a:t>Introdução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pt-PT" noProof="0"/>
              <a:t>Breve introdução da NVIDIA e do objetivo do trabalho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pt-PT" noProof="0"/>
              <a:t>01</a:t>
            </a:r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pic>
        <p:nvPicPr>
          <p:cNvPr id="2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8DE98546-9816-C384-761F-E9DCBCAA6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BE3D7-0E9A-138D-425E-229EE643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72EA784-9BD3-2CB7-C468-D3040659FFC1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D3700-A897-443A-B3D9-85FB5C92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pt-PT" i="1" err="1"/>
              <a:t>Reinforcement</a:t>
            </a:r>
            <a:r>
              <a:rPr lang="pt-PT" i="1"/>
              <a:t> </a:t>
            </a:r>
            <a:r>
              <a:rPr lang="pt-PT" i="1" err="1"/>
              <a:t>Learning</a:t>
            </a:r>
            <a:endParaRPr lang="pt-PT" i="1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A6945-1C1B-D268-E99C-2738FA2D9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pt-PT" i="1" noProof="0" err="1"/>
              <a:t>Q-Learning</a:t>
            </a:r>
            <a:endParaRPr lang="pt-PT" i="1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54137A-31DE-820F-5723-B2DC077CC4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pt-PT" noProof="0"/>
              <a:t>05</a:t>
            </a:r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8ADDE607-1FEB-9C1E-FD0E-0AA3721C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50813C93-25EF-55B0-55AC-02432725C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543164CC-2D14-2ADF-E890-C0EA392DF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D0602165-B641-DE1E-B2CF-8FF1F9736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1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C71F9-1C16-9F13-5739-59C2ACBFA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09DF89-1F8A-9758-3F6F-EA9A1C2A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6077"/>
            <a:ext cx="7696200" cy="715566"/>
          </a:xfrm>
        </p:spPr>
        <p:txBody>
          <a:bodyPr>
            <a:normAutofit/>
          </a:bodyPr>
          <a:lstStyle/>
          <a:p>
            <a:r>
              <a:rPr lang="pt-PT" sz="2800" noProof="0" err="1"/>
              <a:t>Q-Learning</a:t>
            </a:r>
            <a:r>
              <a:rPr lang="pt-PT" sz="2800"/>
              <a:t>: Definição </a:t>
            </a:r>
            <a:r>
              <a:rPr lang="pt-PT" sz="2800" i="1" err="1"/>
              <a:t>Environment</a:t>
            </a:r>
            <a:endParaRPr lang="pt-PT" sz="2800" i="1" noProof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24DFD58-572D-BBC7-5A73-91C1DAC912FC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F3A5408-63EC-B755-D5FC-4C682A083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E04587B2-ABA0-FF7F-AADA-FD79186DE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BBD2C4-6DA6-6CA7-6A15-596D82355B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3770" y="789276"/>
                <a:ext cx="3153440" cy="2619820"/>
              </a:xfrm>
              <a:prstGeom prst="rect">
                <a:avLst/>
              </a:prstGeom>
              <a:solidFill>
                <a:schemeClr val="dk1">
                  <a:alpha val="7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rIns="180000" rtlCol="0" anchor="t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PT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Action(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sz="1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PT" sz="1400" b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 : corresponde às 3 ações possíveis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0: </a:t>
                </a:r>
                <a:r>
                  <a:rPr lang="pt-PT" sz="1400" b="1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Hold</a:t>
                </a:r>
                <a:endParaRPr lang="pt-PT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1: </a:t>
                </a:r>
                <a:r>
                  <a:rPr lang="pt-PT" sz="14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Buy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PT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2: </a:t>
                </a:r>
                <a:r>
                  <a:rPr lang="pt-PT" sz="1400" b="1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Sell</a:t>
                </a:r>
                <a:endParaRPr lang="pt-PT"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PT" sz="140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State</a:t>
                </a:r>
                <a:r>
                  <a:rPr lang="pt-PT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PT" sz="1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PT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): representa a condição atual do mercado -&gt; EMA(50,140)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PT" sz="140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Reward</a:t>
                </a:r>
                <a:r>
                  <a:rPr lang="pt-PT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PT" sz="1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PT" sz="1400" b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): desempenho do agente ao longo do tempo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pt-PT"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Balanço final – inicial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pt-PT" sz="1400" b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Sharpe</a:t>
                </a:r>
                <a:r>
                  <a:rPr lang="pt-PT" sz="1400" b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Ratio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PT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endParaRPr lang="pt-PT" sz="1400" b="1" i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1"/>
                <a:endParaRPr lang="pt-PT" sz="1400" b="1" i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BBD2C4-6DA6-6CA7-6A15-596D82355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70" y="789276"/>
                <a:ext cx="3153440" cy="2619820"/>
              </a:xfrm>
              <a:prstGeom prst="rect">
                <a:avLst/>
              </a:prstGeom>
              <a:blipFill>
                <a:blip r:embed="rId5"/>
                <a:stretch>
                  <a:fillRect l="-3282" t="-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80D64D-F4FE-E779-E81B-99FB8DBE50DE}"/>
              </a:ext>
            </a:extLst>
          </p:cNvPr>
          <p:cNvSpPr txBox="1"/>
          <p:nvPr/>
        </p:nvSpPr>
        <p:spPr>
          <a:xfrm>
            <a:off x="5741582" y="789276"/>
            <a:ext cx="2700670" cy="23083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b="1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alpha</a:t>
            </a:r>
            <a:r>
              <a:rPr lang="pt-P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 0.1</a:t>
            </a:r>
          </a:p>
          <a:p>
            <a:r>
              <a:rPr lang="pt-PT" b="1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gamma</a:t>
            </a:r>
            <a:r>
              <a:rPr lang="pt-P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 0.95</a:t>
            </a:r>
          </a:p>
          <a:p>
            <a:r>
              <a:rPr lang="pt-PT" b="1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epsilon</a:t>
            </a:r>
            <a:r>
              <a:rPr lang="pt-P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 1.0</a:t>
            </a:r>
          </a:p>
          <a:p>
            <a:r>
              <a:rPr lang="pt-PT" b="1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epsilon_decay</a:t>
            </a:r>
            <a:r>
              <a:rPr lang="pt-P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 0.995</a:t>
            </a:r>
          </a:p>
          <a:p>
            <a:r>
              <a:rPr lang="pt-PT" b="1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min_epsilon</a:t>
            </a:r>
            <a:r>
              <a:rPr lang="pt-P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 0.01</a:t>
            </a:r>
          </a:p>
          <a:p>
            <a:r>
              <a:rPr lang="pt-PT" b="1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initial_balance</a:t>
            </a:r>
            <a:r>
              <a:rPr lang="pt-P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 1000</a:t>
            </a:r>
          </a:p>
          <a:p>
            <a:r>
              <a:rPr lang="pt-PT" b="1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transaction_fee</a:t>
            </a:r>
            <a:r>
              <a:rPr lang="pt-P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 0.001 </a:t>
            </a:r>
          </a:p>
          <a:p>
            <a:r>
              <a:rPr lang="pt-PT" b="1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episodes</a:t>
            </a:r>
            <a:r>
              <a:rPr lang="pt-P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 500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52400FF-7BF0-3B67-E7FE-D56C4F1AE149}"/>
              </a:ext>
            </a:extLst>
          </p:cNvPr>
          <p:cNvSpPr>
            <a:spLocks/>
          </p:cNvSpPr>
          <p:nvPr/>
        </p:nvSpPr>
        <p:spPr>
          <a:xfrm>
            <a:off x="3621314" y="1725737"/>
            <a:ext cx="2077778" cy="432739"/>
          </a:xfrm>
          <a:prstGeom prst="rightArrow">
            <a:avLst>
              <a:gd name="adj1" fmla="val 50000"/>
              <a:gd name="adj2" fmla="val 88424"/>
            </a:avLst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68E2D6-A6DC-26F9-6672-99702F8A9BA2}"/>
              </a:ext>
            </a:extLst>
          </p:cNvPr>
          <p:cNvGrpSpPr/>
          <p:nvPr/>
        </p:nvGrpSpPr>
        <p:grpSpPr>
          <a:xfrm>
            <a:off x="3852973" y="871408"/>
            <a:ext cx="1438053" cy="822641"/>
            <a:chOff x="3724940" y="1044550"/>
            <a:chExt cx="1438053" cy="822641"/>
          </a:xfrm>
        </p:grpSpPr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5079C26F-8738-B1DC-FD91-369DD713D228}"/>
                </a:ext>
              </a:extLst>
            </p:cNvPr>
            <p:cNvSpPr txBox="1">
              <a:spLocks/>
            </p:cNvSpPr>
            <p:nvPr/>
          </p:nvSpPr>
          <p:spPr>
            <a:xfrm>
              <a:off x="3724940" y="1098087"/>
              <a:ext cx="1438053" cy="7155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500" kern="1200">
                  <a:solidFill>
                    <a:schemeClr val="bg1"/>
                  </a:solidFill>
                  <a:latin typeface="Space Mono" panose="02000509040000020004" pitchFamily="49" charset="0"/>
                  <a:ea typeface="+mj-ea"/>
                  <a:cs typeface="+mj-cs"/>
                </a:defRPr>
              </a:lvl1pPr>
            </a:lstStyle>
            <a:p>
              <a:r>
                <a:rPr lang="pt-PT" sz="2000" i="1" err="1"/>
                <a:t>Baseline</a:t>
              </a:r>
              <a:r>
                <a:rPr lang="pt-PT" sz="2000" i="1"/>
                <a:t> </a:t>
              </a:r>
              <a:r>
                <a:rPr lang="pt-PT" sz="2000" i="1" err="1"/>
                <a:t>model</a:t>
              </a:r>
              <a:endParaRPr lang="pt-PT" i="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7F8935-DB41-C2FA-5E4E-642B69C3AB06}"/>
                </a:ext>
              </a:extLst>
            </p:cNvPr>
            <p:cNvSpPr/>
            <p:nvPr/>
          </p:nvSpPr>
          <p:spPr>
            <a:xfrm>
              <a:off x="3862277" y="1044550"/>
              <a:ext cx="1148316" cy="82264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1BB46-5A4B-5796-B388-6398AB9D6037}"/>
              </a:ext>
            </a:extLst>
          </p:cNvPr>
          <p:cNvSpPr>
            <a:spLocks/>
          </p:cNvSpPr>
          <p:nvPr/>
        </p:nvSpPr>
        <p:spPr>
          <a:xfrm>
            <a:off x="763770" y="3532398"/>
            <a:ext cx="3153440" cy="1382885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180000" rtlCol="0" anchor="t">
            <a:noAutofit/>
          </a:bodyPr>
          <a:lstStyle/>
          <a:p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Métricas para </a:t>
            </a:r>
            <a:r>
              <a:rPr lang="pt-PT" sz="1400" i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backtesting</a:t>
            </a:r>
            <a:r>
              <a:rPr lang="pt-PT" sz="1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Investment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(ROI)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Drawdown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(MDD)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Evolução saldo e 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Drawdown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(gráfico)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PT" sz="14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pt-PT" sz="14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pt-PT" sz="14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FA9711B-EE4C-17C6-0A95-B1F7EEF9488C}"/>
              </a:ext>
            </a:extLst>
          </p:cNvPr>
          <p:cNvSpPr>
            <a:spLocks/>
          </p:cNvSpPr>
          <p:nvPr/>
        </p:nvSpPr>
        <p:spPr>
          <a:xfrm rot="8812538">
            <a:off x="3592265" y="2968998"/>
            <a:ext cx="2155566" cy="462675"/>
          </a:xfrm>
          <a:prstGeom prst="rightArrow">
            <a:avLst>
              <a:gd name="adj1" fmla="val 50000"/>
              <a:gd name="adj2" fmla="val 88424"/>
            </a:avLst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5760AB5-0E40-7624-7109-E1B80B99E063}"/>
              </a:ext>
            </a:extLst>
          </p:cNvPr>
          <p:cNvSpPr>
            <a:spLocks/>
          </p:cNvSpPr>
          <p:nvPr/>
        </p:nvSpPr>
        <p:spPr>
          <a:xfrm>
            <a:off x="3621314" y="4002185"/>
            <a:ext cx="2077778" cy="432739"/>
          </a:xfrm>
          <a:prstGeom prst="rightArrow">
            <a:avLst>
              <a:gd name="adj1" fmla="val 50000"/>
              <a:gd name="adj2" fmla="val 88424"/>
            </a:avLst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DF10633-0D5C-7D4E-8C26-CC9CE18411FC}"/>
              </a:ext>
            </a:extLst>
          </p:cNvPr>
          <p:cNvSpPr>
            <a:spLocks/>
          </p:cNvSpPr>
          <p:nvPr/>
        </p:nvSpPr>
        <p:spPr>
          <a:xfrm rot="5400000">
            <a:off x="6740316" y="3232831"/>
            <a:ext cx="703200" cy="432739"/>
          </a:xfrm>
          <a:prstGeom prst="rightArrow">
            <a:avLst>
              <a:gd name="adj1" fmla="val 50000"/>
              <a:gd name="adj2" fmla="val 88424"/>
            </a:avLst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AEC3C6-8340-32BE-D7C0-8FF9FCA74EBF}"/>
              </a:ext>
            </a:extLst>
          </p:cNvPr>
          <p:cNvSpPr>
            <a:spLocks/>
          </p:cNvSpPr>
          <p:nvPr/>
        </p:nvSpPr>
        <p:spPr>
          <a:xfrm>
            <a:off x="5741582" y="3800799"/>
            <a:ext cx="2700670" cy="79952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180000" rtlCol="0" anchor="t">
            <a:noAutofit/>
          </a:bodyPr>
          <a:lstStyle/>
          <a:p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Tune 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Hiperparâmetros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342900" indent="-342900">
              <a:buFont typeface="+mj-lt"/>
              <a:buAutoNum type="arabicParenR"/>
            </a:pP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endParaRPr lang="pt-PT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arenR"/>
            </a:pP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</a:t>
            </a:r>
            <a:r>
              <a:rPr lang="pt-PT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endParaRPr lang="pt-PT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PT" sz="14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pt-PT" sz="14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pt-PT" sz="14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C72649-7769-2505-6FE7-4D3CEB4EAC61}"/>
              </a:ext>
            </a:extLst>
          </p:cNvPr>
          <p:cNvCxnSpPr>
            <a:cxnSpLocks/>
          </p:cNvCxnSpPr>
          <p:nvPr/>
        </p:nvCxnSpPr>
        <p:spPr>
          <a:xfrm>
            <a:off x="5932967" y="4189227"/>
            <a:ext cx="11979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721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5285-32C4-0F5D-F94E-65250929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2383"/>
            <a:ext cx="7696200" cy="715566"/>
          </a:xfrm>
        </p:spPr>
        <p:txBody>
          <a:bodyPr>
            <a:normAutofit/>
          </a:bodyPr>
          <a:lstStyle/>
          <a:p>
            <a:r>
              <a:rPr lang="pt-PT" sz="2800" err="1"/>
              <a:t>Hiperparâmetros</a:t>
            </a:r>
            <a:r>
              <a:rPr lang="pt-PT" sz="2800"/>
              <a:t> -  </a:t>
            </a:r>
            <a:r>
              <a:rPr lang="pt-PT" sz="2800" err="1"/>
              <a:t>Random</a:t>
            </a:r>
            <a:r>
              <a:rPr lang="pt-PT" sz="2800"/>
              <a:t> </a:t>
            </a:r>
            <a:r>
              <a:rPr lang="pt-PT" sz="2800" err="1"/>
              <a:t>Search</a:t>
            </a:r>
            <a:endParaRPr lang="en-GB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60851-7D78-4381-26E0-1829F616244B}"/>
              </a:ext>
            </a:extLst>
          </p:cNvPr>
          <p:cNvSpPr txBox="1"/>
          <p:nvPr/>
        </p:nvSpPr>
        <p:spPr>
          <a:xfrm>
            <a:off x="723900" y="787949"/>
            <a:ext cx="7696200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alpha_space = [0.1, 0.2, 0.5]</a:t>
            </a:r>
          </a:p>
          <a:p>
            <a:r>
              <a:rPr lang="it-I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gamma_space = [0.9, 0.95, 0.99]</a:t>
            </a:r>
          </a:p>
          <a:p>
            <a:r>
              <a:rPr lang="it-I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epsilon_space = [1.0, 0.7, 0.5]</a:t>
            </a:r>
          </a:p>
          <a:p>
            <a:r>
              <a:rPr lang="it-IT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epsilon_decay_space = [0.995, 0.99]</a:t>
            </a:r>
            <a:endParaRPr lang="pt-PT" b="1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F5840-E574-7386-0037-34F03825D4C8}"/>
              </a:ext>
            </a:extLst>
          </p:cNvPr>
          <p:cNvSpPr txBox="1"/>
          <p:nvPr/>
        </p:nvSpPr>
        <p:spPr>
          <a:xfrm>
            <a:off x="723901" y="2936058"/>
            <a:ext cx="3778827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Reward com Final Balance (1) </a:t>
            </a:r>
          </a:p>
          <a:p>
            <a:r>
              <a:rPr lang="sv-SE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alpha = 0.5</a:t>
            </a:r>
          </a:p>
          <a:p>
            <a:r>
              <a:rPr lang="sv-SE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gamma = 0.95</a:t>
            </a:r>
          </a:p>
          <a:p>
            <a:r>
              <a:rPr lang="sv-SE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epsilon = 1.0</a:t>
            </a:r>
          </a:p>
          <a:p>
            <a:r>
              <a:rPr lang="sv-SE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epsilon_decay = 0.995</a:t>
            </a:r>
          </a:p>
          <a:p>
            <a:r>
              <a:rPr lang="sv-SE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min_epsilon = 0.01</a:t>
            </a:r>
            <a:endParaRPr lang="pt-PT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795E6-A19D-4ADA-F85D-F13B94AE8AAC}"/>
              </a:ext>
            </a:extLst>
          </p:cNvPr>
          <p:cNvSpPr txBox="1"/>
          <p:nvPr/>
        </p:nvSpPr>
        <p:spPr>
          <a:xfrm>
            <a:off x="4641272" y="3074557"/>
            <a:ext cx="3778827" cy="147732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>
                <a:ln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Reward com Sharpe Ratio (2)</a:t>
            </a:r>
            <a:endParaRPr lang="sv-SE" b="1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sv-SE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alpha = 0.5</a:t>
            </a:r>
          </a:p>
          <a:p>
            <a:r>
              <a:rPr lang="sv-SE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gamma = 0.95</a:t>
            </a:r>
          </a:p>
          <a:p>
            <a:r>
              <a:rPr lang="sv-SE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epsilon = 0.5</a:t>
            </a:r>
          </a:p>
          <a:p>
            <a:r>
              <a:rPr lang="sv-SE" b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epsilon_decay = 0.99</a:t>
            </a:r>
            <a:endParaRPr lang="pt-PT" b="1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C0910C-9CE9-E211-FF23-A4AEBC5A9E22}"/>
              </a:ext>
            </a:extLst>
          </p:cNvPr>
          <p:cNvGrpSpPr/>
          <p:nvPr/>
        </p:nvGrpSpPr>
        <p:grpSpPr>
          <a:xfrm>
            <a:off x="3852973" y="2050847"/>
            <a:ext cx="1438053" cy="822641"/>
            <a:chOff x="3724940" y="1044550"/>
            <a:chExt cx="1438053" cy="822641"/>
          </a:xfrm>
        </p:grpSpPr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15994019-3366-62DF-43BF-69425838A02D}"/>
                </a:ext>
              </a:extLst>
            </p:cNvPr>
            <p:cNvSpPr txBox="1">
              <a:spLocks/>
            </p:cNvSpPr>
            <p:nvPr/>
          </p:nvSpPr>
          <p:spPr>
            <a:xfrm>
              <a:off x="3724940" y="1098087"/>
              <a:ext cx="1438053" cy="7155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500" kern="1200">
                  <a:solidFill>
                    <a:schemeClr val="bg1"/>
                  </a:solidFill>
                  <a:latin typeface="Space Mono" panose="02000509040000020004" pitchFamily="49" charset="0"/>
                  <a:ea typeface="+mj-ea"/>
                  <a:cs typeface="+mj-cs"/>
                </a:defRPr>
              </a:lvl1pPr>
            </a:lstStyle>
            <a:p>
              <a:r>
                <a:rPr lang="pt-PT" sz="2000" i="1"/>
                <a:t>Tipos</a:t>
              </a:r>
            </a:p>
            <a:p>
              <a:r>
                <a:rPr lang="pt-PT" sz="2000" i="1" err="1"/>
                <a:t>Rewards</a:t>
              </a:r>
              <a:endParaRPr lang="pt-PT" i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59810D-843F-00D0-966F-3F6A30F8D445}"/>
                </a:ext>
              </a:extLst>
            </p:cNvPr>
            <p:cNvSpPr/>
            <p:nvPr/>
          </p:nvSpPr>
          <p:spPr>
            <a:xfrm>
              <a:off x="3862277" y="1044550"/>
              <a:ext cx="1148316" cy="82264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83883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097F-2306-E1AC-22F0-DFB7DE5D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54577"/>
            <a:ext cx="7696200" cy="715566"/>
          </a:xfrm>
        </p:spPr>
        <p:txBody>
          <a:bodyPr/>
          <a:lstStyle/>
          <a:p>
            <a:r>
              <a:rPr lang="pt-PT" i="1" err="1"/>
              <a:t>Backtesting</a:t>
            </a:r>
            <a:r>
              <a:rPr lang="pt-PT" i="1"/>
              <a:t> (</a:t>
            </a:r>
            <a:r>
              <a:rPr lang="pt-PT" i="1" err="1"/>
              <a:t>BaselineModel</a:t>
            </a:r>
            <a:r>
              <a:rPr lang="pt-PT" i="1"/>
              <a:t>)</a:t>
            </a:r>
            <a:r>
              <a:rPr lang="pt-PT"/>
              <a:t> </a:t>
            </a:r>
            <a:endParaRPr lang="en-GB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B91E744C-2C09-4EA4-554B-1B44392F2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432998"/>
              </p:ext>
            </p:extLst>
          </p:nvPr>
        </p:nvGraphicFramePr>
        <p:xfrm>
          <a:off x="330780" y="933887"/>
          <a:ext cx="3763236" cy="39071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0809">
                  <a:extLst>
                    <a:ext uri="{9D8B030D-6E8A-4147-A177-3AD203B41FA5}">
                      <a16:colId xmlns:a16="http://schemas.microsoft.com/office/drawing/2014/main" val="3504056002"/>
                    </a:ext>
                  </a:extLst>
                </a:gridCol>
                <a:gridCol w="940809">
                  <a:extLst>
                    <a:ext uri="{9D8B030D-6E8A-4147-A177-3AD203B41FA5}">
                      <a16:colId xmlns:a16="http://schemas.microsoft.com/office/drawing/2014/main" val="3059231133"/>
                    </a:ext>
                  </a:extLst>
                </a:gridCol>
                <a:gridCol w="940809">
                  <a:extLst>
                    <a:ext uri="{9D8B030D-6E8A-4147-A177-3AD203B41FA5}">
                      <a16:colId xmlns:a16="http://schemas.microsoft.com/office/drawing/2014/main" val="1062333488"/>
                    </a:ext>
                  </a:extLst>
                </a:gridCol>
                <a:gridCol w="940809">
                  <a:extLst>
                    <a:ext uri="{9D8B030D-6E8A-4147-A177-3AD203B41FA5}">
                      <a16:colId xmlns:a16="http://schemas.microsoft.com/office/drawing/2014/main" val="2118492243"/>
                    </a:ext>
                  </a:extLst>
                </a:gridCol>
              </a:tblGrid>
              <a:tr h="867239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1" noProof="0">
                          <a:latin typeface="Space Mono" panose="02000509040000020004" pitchFamily="49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noProof="0"/>
                        <a:t>Final Balance</a:t>
                      </a:r>
                      <a:endParaRPr lang="pt-PT" sz="1400" b="0" i="1" noProof="0">
                        <a:latin typeface="Space Mono" panose="0200050904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noProof="0">
                          <a:latin typeface="Space Mono" panose="02000509040000020004" pitchFamily="49" charset="0"/>
                        </a:rPr>
                        <a:t>ROI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noProof="0"/>
                        <a:t>MDD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29570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Blm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$926.96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-7.30%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-17.27%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979084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Blm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$1113.08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11.31%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-6.21%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56527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RS1 - FB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$1315.21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31.52%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-19.96%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0703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RS1 - 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$8273.28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727.33%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44.91%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62943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RS2 - FB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$2081.65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108.16%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-84.33%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709796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RS2 - 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$1279.15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27.91%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-25.42%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25299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2D56EBA-DBED-15C2-1129-8678599C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98829"/>
            <a:ext cx="3879273" cy="1906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C06C83-62D5-6957-DFCA-221D6C9FB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1" y="2982162"/>
            <a:ext cx="3879272" cy="19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4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06052-0BCF-D996-2B28-DF2054022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8302-AF88-19C7-A702-4294F6CD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54577"/>
            <a:ext cx="7696200" cy="715566"/>
          </a:xfrm>
        </p:spPr>
        <p:txBody>
          <a:bodyPr/>
          <a:lstStyle/>
          <a:p>
            <a:r>
              <a:rPr lang="pt-PT" i="1" err="1"/>
              <a:t>Backtesting</a:t>
            </a:r>
            <a:r>
              <a:rPr lang="pt-PT" i="1"/>
              <a:t> (</a:t>
            </a:r>
            <a:r>
              <a:rPr lang="pt-PT" i="1" err="1"/>
              <a:t>Random</a:t>
            </a:r>
            <a:r>
              <a:rPr lang="pt-PT" i="1"/>
              <a:t> </a:t>
            </a:r>
            <a:r>
              <a:rPr lang="pt-PT" i="1" err="1"/>
              <a:t>Search</a:t>
            </a:r>
            <a:r>
              <a:rPr lang="pt-PT" i="1"/>
              <a:t> </a:t>
            </a:r>
            <a:r>
              <a:rPr lang="pt-PT" b="1" i="1"/>
              <a:t>1</a:t>
            </a:r>
            <a:r>
              <a:rPr lang="pt-PT" i="1"/>
              <a:t>)</a:t>
            </a:r>
            <a:r>
              <a:rPr lang="pt-PT"/>
              <a:t> 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86A4F-3ACC-406C-7F94-C03C88FA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1" y="998829"/>
            <a:ext cx="3879273" cy="1906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A475B1-E7D4-DDD3-0473-70C6A697D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2" y="2982162"/>
            <a:ext cx="3879272" cy="1906761"/>
          </a:xfrm>
          <a:prstGeom prst="rect">
            <a:avLst/>
          </a:prstGeom>
        </p:spPr>
      </p:pic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09F1935-0D51-EF00-D775-12B523E4E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117760"/>
              </p:ext>
            </p:extLst>
          </p:nvPr>
        </p:nvGraphicFramePr>
        <p:xfrm>
          <a:off x="330780" y="933887"/>
          <a:ext cx="3763236" cy="39071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0809">
                  <a:extLst>
                    <a:ext uri="{9D8B030D-6E8A-4147-A177-3AD203B41FA5}">
                      <a16:colId xmlns:a16="http://schemas.microsoft.com/office/drawing/2014/main" val="3504056002"/>
                    </a:ext>
                  </a:extLst>
                </a:gridCol>
                <a:gridCol w="940809">
                  <a:extLst>
                    <a:ext uri="{9D8B030D-6E8A-4147-A177-3AD203B41FA5}">
                      <a16:colId xmlns:a16="http://schemas.microsoft.com/office/drawing/2014/main" val="3059231133"/>
                    </a:ext>
                  </a:extLst>
                </a:gridCol>
                <a:gridCol w="940809">
                  <a:extLst>
                    <a:ext uri="{9D8B030D-6E8A-4147-A177-3AD203B41FA5}">
                      <a16:colId xmlns:a16="http://schemas.microsoft.com/office/drawing/2014/main" val="1062333488"/>
                    </a:ext>
                  </a:extLst>
                </a:gridCol>
                <a:gridCol w="940809">
                  <a:extLst>
                    <a:ext uri="{9D8B030D-6E8A-4147-A177-3AD203B41FA5}">
                      <a16:colId xmlns:a16="http://schemas.microsoft.com/office/drawing/2014/main" val="2118492243"/>
                    </a:ext>
                  </a:extLst>
                </a:gridCol>
              </a:tblGrid>
              <a:tr h="867239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1" noProof="0">
                          <a:latin typeface="Space Mono" panose="02000509040000020004" pitchFamily="49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noProof="0"/>
                        <a:t>Final Balance</a:t>
                      </a:r>
                      <a:endParaRPr lang="pt-PT" sz="1400" b="0" i="1" noProof="0">
                        <a:latin typeface="Space Mono" panose="0200050904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noProof="0">
                          <a:latin typeface="Space Mono" panose="02000509040000020004" pitchFamily="49" charset="0"/>
                        </a:rPr>
                        <a:t>ROI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noProof="0"/>
                        <a:t>MDD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29570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Blm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$926.96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-7.30%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-17.27%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979084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Blm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$1113.08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11.31%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-6.21%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56527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RS1 - FB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$1315.21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31.52%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-19.96%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0703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RS1 - SR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$8273.28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727.33%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44.91%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62943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RS2 - FB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$2081.65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108.16%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-84.33%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709796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RS2 - SR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$1279.15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27.91%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-25.42%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252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886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B0B49-3B6B-4EC2-59B2-6B8BFA35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DF4E-B1EB-C8B0-209D-8590E16D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3621"/>
            <a:ext cx="7696200" cy="715566"/>
          </a:xfrm>
        </p:spPr>
        <p:txBody>
          <a:bodyPr/>
          <a:lstStyle/>
          <a:p>
            <a:r>
              <a:rPr lang="pt-PT" i="1" dirty="0" err="1"/>
              <a:t>Backtesting</a:t>
            </a:r>
            <a:r>
              <a:rPr lang="pt-PT" i="1" dirty="0"/>
              <a:t> (</a:t>
            </a:r>
            <a:r>
              <a:rPr lang="pt-PT" i="1" dirty="0" err="1"/>
              <a:t>Random</a:t>
            </a:r>
            <a:r>
              <a:rPr lang="pt-PT" i="1" dirty="0"/>
              <a:t> </a:t>
            </a:r>
            <a:r>
              <a:rPr lang="pt-PT" i="1" dirty="0" err="1"/>
              <a:t>Search</a:t>
            </a:r>
            <a:r>
              <a:rPr lang="pt-PT" i="1" dirty="0"/>
              <a:t> </a:t>
            </a:r>
            <a:r>
              <a:rPr lang="pt-PT" b="1" i="1" dirty="0"/>
              <a:t>2</a:t>
            </a:r>
            <a:r>
              <a:rPr lang="pt-PT" i="1" dirty="0"/>
              <a:t>)</a:t>
            </a:r>
            <a:r>
              <a:rPr lang="pt-PT" dirty="0"/>
              <a:t> 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ADBC1-7993-C792-7A71-9E542FEE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1" y="980701"/>
            <a:ext cx="3879272" cy="1906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E675E-4E29-6486-ED8B-AA637859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1" y="2982162"/>
            <a:ext cx="3879272" cy="1906761"/>
          </a:xfrm>
          <a:prstGeom prst="rect">
            <a:avLst/>
          </a:prstGeom>
        </p:spPr>
      </p:pic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99285933-F844-5E31-E05E-709516BDF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032182"/>
              </p:ext>
            </p:extLst>
          </p:nvPr>
        </p:nvGraphicFramePr>
        <p:xfrm>
          <a:off x="330780" y="933887"/>
          <a:ext cx="3763236" cy="39071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0809">
                  <a:extLst>
                    <a:ext uri="{9D8B030D-6E8A-4147-A177-3AD203B41FA5}">
                      <a16:colId xmlns:a16="http://schemas.microsoft.com/office/drawing/2014/main" val="3504056002"/>
                    </a:ext>
                  </a:extLst>
                </a:gridCol>
                <a:gridCol w="940809">
                  <a:extLst>
                    <a:ext uri="{9D8B030D-6E8A-4147-A177-3AD203B41FA5}">
                      <a16:colId xmlns:a16="http://schemas.microsoft.com/office/drawing/2014/main" val="3059231133"/>
                    </a:ext>
                  </a:extLst>
                </a:gridCol>
                <a:gridCol w="940809">
                  <a:extLst>
                    <a:ext uri="{9D8B030D-6E8A-4147-A177-3AD203B41FA5}">
                      <a16:colId xmlns:a16="http://schemas.microsoft.com/office/drawing/2014/main" val="1062333488"/>
                    </a:ext>
                  </a:extLst>
                </a:gridCol>
                <a:gridCol w="940809">
                  <a:extLst>
                    <a:ext uri="{9D8B030D-6E8A-4147-A177-3AD203B41FA5}">
                      <a16:colId xmlns:a16="http://schemas.microsoft.com/office/drawing/2014/main" val="2118492243"/>
                    </a:ext>
                  </a:extLst>
                </a:gridCol>
              </a:tblGrid>
              <a:tr h="867239">
                <a:tc>
                  <a:txBody>
                    <a:bodyPr/>
                    <a:lstStyle/>
                    <a:p>
                      <a:pPr algn="ctr"/>
                      <a:r>
                        <a:rPr lang="pt-PT" sz="1400" b="0" i="1" noProof="0">
                          <a:latin typeface="Space Mono" panose="02000509040000020004" pitchFamily="49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noProof="0"/>
                        <a:t>Final Balance</a:t>
                      </a:r>
                      <a:endParaRPr lang="pt-PT" sz="1400" b="0" i="1" noProof="0">
                        <a:latin typeface="Space Mono" panose="0200050904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i="0" noProof="0">
                          <a:latin typeface="Space Mono" panose="02000509040000020004" pitchFamily="49" charset="0"/>
                        </a:rPr>
                        <a:t>ROI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noProof="0"/>
                        <a:t>MDD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29570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Blm</a:t>
                      </a:r>
                      <a:endParaRPr lang="pt-PT" sz="1400" b="1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$926.96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-7.30%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-17.27%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979084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Blm</a:t>
                      </a:r>
                      <a:endParaRPr lang="pt-PT" sz="1400" b="1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$1113.08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11.31%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-6.21%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56527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RS1 - FB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$1315.21</a:t>
                      </a:r>
                      <a:endParaRPr lang="pt-PT" sz="1400" noProof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31.52%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-19.96%</a:t>
                      </a:r>
                    </a:p>
                  </a:txBody>
                  <a:tcPr anchor="ctr"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0703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RS1 - SR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$8273.28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727.33%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44.91%</a:t>
                      </a:r>
                    </a:p>
                  </a:txBody>
                  <a:tcPr anchor="ctr"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629432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algn="ctr"/>
                      <a:r>
                        <a:rPr lang="pt-PT" sz="1400" b="1" noProof="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RS2 - FB</a:t>
                      </a:r>
                    </a:p>
                  </a:txBody>
                  <a:tcPr anchor="ctr">
                    <a:solidFill>
                      <a:srgbClr val="D0F9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$2081.65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D0F9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108.16%</a:t>
                      </a:r>
                    </a:p>
                  </a:txBody>
                  <a:tcPr anchor="ctr">
                    <a:solidFill>
                      <a:srgbClr val="D0F9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>
                          <a:solidFill>
                            <a:schemeClr val="tx1"/>
                          </a:solidFill>
                          <a:latin typeface="+mn-lt"/>
                        </a:rPr>
                        <a:t>-84.33%</a:t>
                      </a:r>
                    </a:p>
                  </a:txBody>
                  <a:tcPr anchor="ctr">
                    <a:solidFill>
                      <a:srgbClr val="D0F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709796"/>
                  </a:ext>
                </a:extLst>
              </a:tr>
              <a:tr h="5066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noProof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RS2 - SR</a:t>
                      </a:r>
                    </a:p>
                  </a:txBody>
                  <a:tcPr anchor="ctr">
                    <a:solidFill>
                      <a:srgbClr val="D0F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 dirty="0">
                          <a:solidFill>
                            <a:schemeClr val="tx1"/>
                          </a:solidFill>
                        </a:rPr>
                        <a:t>$1279.15</a:t>
                      </a:r>
                      <a:endParaRPr lang="pt-PT" sz="1400" noProof="0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solidFill>
                      <a:srgbClr val="D0F9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27.91%</a:t>
                      </a:r>
                    </a:p>
                  </a:txBody>
                  <a:tcPr anchor="ctr">
                    <a:solidFill>
                      <a:srgbClr val="D0F9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noProof="0" dirty="0">
                          <a:solidFill>
                            <a:schemeClr val="tx1"/>
                          </a:solidFill>
                          <a:latin typeface="+mn-lt"/>
                        </a:rPr>
                        <a:t>-25.42%</a:t>
                      </a:r>
                    </a:p>
                  </a:txBody>
                  <a:tcPr anchor="ctr">
                    <a:solidFill>
                      <a:srgbClr val="D0F9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252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217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6BEEEB-216C-4BCD-83E5-7721A7D1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28005"/>
            <a:ext cx="7696200" cy="715566"/>
          </a:xfrm>
        </p:spPr>
        <p:txBody>
          <a:bodyPr/>
          <a:lstStyle/>
          <a:p>
            <a:r>
              <a:rPr lang="pt-PT" noProof="0"/>
              <a:t>Conclusão </a:t>
            </a:r>
          </a:p>
        </p:txBody>
      </p:sp>
      <p:pic>
        <p:nvPicPr>
          <p:cNvPr id="30" name="Imagen 2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8D1701B-BD2D-4FF9-B3BD-002AF35B5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67618" y="-548423"/>
            <a:ext cx="1413641" cy="2201746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326AC6F2-686B-91D5-CC8B-B309F3FBEDAB}"/>
              </a:ext>
            </a:extLst>
          </p:cNvPr>
          <p:cNvSpPr txBox="1"/>
          <p:nvPr/>
        </p:nvSpPr>
        <p:spPr>
          <a:xfrm>
            <a:off x="723899" y="2571750"/>
            <a:ext cx="7949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bg1"/>
                </a:solidFill>
              </a:rPr>
              <a:t>Estes modelos não são suficientemente robustos para serem aplicados no mundo real com garantias de lucro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1E3B391-373F-916F-36EE-ED99380773A6}"/>
              </a:ext>
            </a:extLst>
          </p:cNvPr>
          <p:cNvSpPr txBox="1"/>
          <p:nvPr/>
        </p:nvSpPr>
        <p:spPr>
          <a:xfrm>
            <a:off x="723898" y="3501989"/>
            <a:ext cx="8036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bg1"/>
                </a:solidFill>
              </a:rPr>
              <a:t>Os resultados dependeram, em parte, de "sorte".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D7D3368-495F-E264-7217-88346E3BB092}"/>
              </a:ext>
            </a:extLst>
          </p:cNvPr>
          <p:cNvSpPr txBox="1"/>
          <p:nvPr/>
        </p:nvSpPr>
        <p:spPr>
          <a:xfrm>
            <a:off x="723900" y="1417435"/>
            <a:ext cx="8036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bg1"/>
                </a:solidFill>
              </a:rPr>
              <a:t>Embora os modelos desenvolvidos ao longo deste trabalho tenham apresentado lucros, é importante destacar que a NVIDIA é um caso especial, cuja previsibilidade facilitou a obtenção de resultados positivos.</a:t>
            </a:r>
          </a:p>
        </p:txBody>
      </p:sp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939021"/>
            <a:ext cx="7696200" cy="922389"/>
          </a:xfrm>
        </p:spPr>
        <p:txBody>
          <a:bodyPr/>
          <a:lstStyle/>
          <a:p>
            <a:r>
              <a:rPr lang="pt-PT" noProof="0"/>
              <a:t>Obrigado </a:t>
            </a:r>
            <a:r>
              <a:rPr lang="pt-PT" noProof="0">
                <a:sym typeface="Wingdings" panose="05000000000000000000" pitchFamily="2" charset="2"/>
              </a:rPr>
              <a:t></a:t>
            </a:r>
            <a:endParaRPr lang="pt-PT" noProof="0"/>
          </a:p>
        </p:txBody>
      </p:sp>
      <p:sp>
        <p:nvSpPr>
          <p:cNvPr id="7" name="Google Shape;549;p53">
            <a:extLst>
              <a:ext uri="{FF2B5EF4-FFF2-40B4-BE49-F238E27FC236}">
                <a16:creationId xmlns:a16="http://schemas.microsoft.com/office/drawing/2014/main" id="{CA848B6E-0E45-4285-8030-D7BDE60566D3}"/>
              </a:ext>
            </a:extLst>
          </p:cNvPr>
          <p:cNvSpPr txBox="1"/>
          <p:nvPr/>
        </p:nvSpPr>
        <p:spPr>
          <a:xfrm>
            <a:off x="3072000" y="4231029"/>
            <a:ext cx="3000000" cy="352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pt-PT" sz="1200" noProof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Please</a:t>
            </a:r>
            <a:r>
              <a:rPr lang="pt-PT" sz="1200" noProof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 </a:t>
            </a:r>
            <a:r>
              <a:rPr lang="pt-PT" sz="1200" noProof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keep</a:t>
            </a:r>
            <a:r>
              <a:rPr lang="pt-PT" sz="1200" noProof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 </a:t>
            </a:r>
            <a:r>
              <a:rPr lang="pt-PT" sz="1200" noProof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this</a:t>
            </a:r>
            <a:r>
              <a:rPr lang="pt-PT" sz="1200" noProof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 slide for </a:t>
            </a:r>
            <a:r>
              <a:rPr lang="pt-PT" sz="1200" noProof="0" err="1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attribution</a:t>
            </a:r>
            <a:endParaRPr lang="pt-PT" sz="1200" noProof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pic>
        <p:nvPicPr>
          <p:cNvPr id="37" name="Imagen 36" descr="Forma&#10;&#10;Descripción generada automáticamente">
            <a:extLst>
              <a:ext uri="{FF2B5EF4-FFF2-40B4-BE49-F238E27FC236}">
                <a16:creationId xmlns:a16="http://schemas.microsoft.com/office/drawing/2014/main" id="{6F41BBB2-2090-4F08-93A6-FCEBABDD6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9261" y="2054159"/>
            <a:ext cx="3322320" cy="880771"/>
          </a:xfrm>
          <a:prstGeom prst="rect">
            <a:avLst/>
          </a:prstGeom>
        </p:spPr>
      </p:pic>
      <p:pic>
        <p:nvPicPr>
          <p:cNvPr id="38" name="Imagen 3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51C28526-A802-4F99-8A35-9B3D06DD0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141556" y="217334"/>
            <a:ext cx="1413641" cy="220174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EBABDE5-B19B-4FF0-A771-73497BE8E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8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39" y="374174"/>
            <a:ext cx="3320066" cy="5709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400" b="1" kern="120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NVIDIA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4550" y="1148317"/>
            <a:ext cx="3760922" cy="15864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Pioneira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</a:t>
            </a: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desenvolvimento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GPUs </a:t>
            </a: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modernas</a:t>
            </a:r>
            <a:endParaRPr lang="en-US" sz="105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Tecnologia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essencial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IA </a:t>
            </a: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generativa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supercomputação</a:t>
            </a:r>
            <a:br>
              <a:rPr lang="en-US" sz="1050" dirty="0">
                <a:latin typeface="+mn-lt"/>
                <a:ea typeface="+mn-ea"/>
                <a:cs typeface="+mn-cs"/>
              </a:rPr>
            </a:br>
            <a:endParaRPr lang="en-US" sz="1050" b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/>
            <a:r>
              <a:rPr lang="en-US" sz="105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Secção</a:t>
            </a:r>
            <a:r>
              <a:rPr lang="en-US" sz="105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050" b="1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Aplicações</a:t>
            </a:r>
            <a:endParaRPr lang="en-US" sz="105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Jogos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Experiência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visual </a:t>
            </a: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imersiva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05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IA: </a:t>
            </a: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Suporte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050" i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networks 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 a </a:t>
            </a:r>
            <a:r>
              <a:rPr lang="en-US" sz="1050" i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</a:t>
            </a:r>
            <a:endParaRPr lang="en-US" sz="105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Veículos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autônomos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Computação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05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ponta</a:t>
            </a:r>
            <a:r>
              <a:rPr lang="en-US" sz="10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05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endParaRPr lang="en-US" sz="90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60" name="Oval 1259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8037" y="147832"/>
            <a:ext cx="1515618" cy="151561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6" name="Picture 12" descr="Placa Gráfica PNY Tesla V100 (NVIDIA - 16 GB HBM2) | Worten.pt">
            <a:extLst>
              <a:ext uri="{FF2B5EF4-FFF2-40B4-BE49-F238E27FC236}">
                <a16:creationId xmlns:a16="http://schemas.microsoft.com/office/drawing/2014/main" id="{1659C682-7C86-A822-2007-E3FF1DEA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3" r="10166" b="-2"/>
          <a:stretch/>
        </p:blipFill>
        <p:spPr bwMode="auto">
          <a:xfrm>
            <a:off x="4321481" y="271276"/>
            <a:ext cx="1268730" cy="126873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1" name="Freeform: Shape 1264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199" y="0"/>
            <a:ext cx="3057801" cy="2583946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2" name="Oval 126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97" y="1913058"/>
            <a:ext cx="2304288" cy="230428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22" descr="Nvidia adds 11 new games to GeForce Now game streaming service">
            <a:extLst>
              <a:ext uri="{FF2B5EF4-FFF2-40B4-BE49-F238E27FC236}">
                <a16:creationId xmlns:a16="http://schemas.microsoft.com/office/drawing/2014/main" id="{42E290D7-5FCF-7928-B4CD-86DF6366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7" r="12034" b="2"/>
          <a:stretch/>
        </p:blipFill>
        <p:spPr bwMode="auto">
          <a:xfrm>
            <a:off x="4450341" y="2036502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VIDIA NV1 Specs | TechPowerUp GPU Database">
            <a:extLst>
              <a:ext uri="{FF2B5EF4-FFF2-40B4-BE49-F238E27FC236}">
                <a16:creationId xmlns:a16="http://schemas.microsoft.com/office/drawing/2014/main" id="{31736132-5EC6-BF6E-0816-7C36183D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r="17724" b="2"/>
          <a:stretch/>
        </p:blipFill>
        <p:spPr bwMode="auto">
          <a:xfrm>
            <a:off x="6208968" y="1"/>
            <a:ext cx="2935032" cy="2461177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4" name="Freeform: Shape 1268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5697" y="3453063"/>
            <a:ext cx="3210834" cy="1690435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6" name="Freeform: Shape 1270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8201"/>
            <a:ext cx="1299081" cy="163133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20" descr="Introducing The GeForce GTX 1080 Ti, The World's Fastest Gaming GPU |  GeForce News | NVIDIA">
            <a:extLst>
              <a:ext uri="{FF2B5EF4-FFF2-40B4-BE49-F238E27FC236}">
                <a16:creationId xmlns:a16="http://schemas.microsoft.com/office/drawing/2014/main" id="{2D1FAA98-97C0-72AC-2DDE-2A2980222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r="4490" b="-8"/>
          <a:stretch/>
        </p:blipFill>
        <p:spPr bwMode="auto">
          <a:xfrm>
            <a:off x="20" y="3311212"/>
            <a:ext cx="1176049" cy="1385316"/>
          </a:xfrm>
          <a:custGeom>
            <a:avLst/>
            <a:gdLst/>
            <a:ahLst/>
            <a:cxnLst/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tão Gráfico NVIDIA GeForce RTX 4090 Founders Macao | Ubuy">
            <a:extLst>
              <a:ext uri="{FF2B5EF4-FFF2-40B4-BE49-F238E27FC236}">
                <a16:creationId xmlns:a16="http://schemas.microsoft.com/office/drawing/2014/main" id="{DBE9808B-FD32-217D-2CB8-22E35BE2D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1" r="5" b="19242"/>
          <a:stretch/>
        </p:blipFill>
        <p:spPr bwMode="auto">
          <a:xfrm>
            <a:off x="1399786" y="3577152"/>
            <a:ext cx="2962656" cy="1566346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3" name="Freeform: Shape 1272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6277" y="2975121"/>
            <a:ext cx="2504969" cy="2168379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1C4EB57A-9346-9BA4-6AB3-D15BD7865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3" r="16851" b="-2"/>
          <a:stretch/>
        </p:blipFill>
        <p:spPr bwMode="auto">
          <a:xfrm>
            <a:off x="6757062" y="3098659"/>
            <a:ext cx="2384184" cy="2044841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886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F8526-F5C9-F7AD-4B77-B4F10297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CD7BBEE4-E3C6-50BF-1954-F529C031AA1D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5EA137-5458-8AC5-59B2-7C7539CE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pt-PT" noProof="0"/>
              <a:t>Dados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BD8AD-BFE4-BFE0-43FF-69C24FCB4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pt-PT" noProof="0"/>
              <a:t>Descrição e breve visualização dos dados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3A6B0F-D43E-4680-2267-8039C2D7A75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pt-PT" noProof="0"/>
              <a:t>02</a:t>
            </a:r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88A3DA39-8854-B212-5D1D-37B093159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0C91FCA4-767A-D3C4-80C8-E172C296D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ECDE40C2-F5E9-7BAA-BBE5-916B0044C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90B4AE0D-9F82-D52B-18A8-DF48BE8E3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pic>
        <p:nvPicPr>
          <p:cNvPr id="2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229DF82C-7330-2B1F-D289-DBD2C1505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741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349EFE-DBBB-43B0-B9F3-64C1612D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0442"/>
            <a:ext cx="7696200" cy="715566"/>
          </a:xfrm>
        </p:spPr>
        <p:txBody>
          <a:bodyPr>
            <a:normAutofit/>
          </a:bodyPr>
          <a:lstStyle/>
          <a:p>
            <a:r>
              <a:rPr lang="pt-PT" noProof="0"/>
              <a:t>Visualização dos dados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2A5C14-6258-47F3-989A-3ED738D51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96504"/>
              </p:ext>
            </p:extLst>
          </p:nvPr>
        </p:nvGraphicFramePr>
        <p:xfrm>
          <a:off x="312310" y="887898"/>
          <a:ext cx="5634832" cy="370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976">
                  <a:extLst>
                    <a:ext uri="{9D8B030D-6E8A-4147-A177-3AD203B41FA5}">
                      <a16:colId xmlns:a16="http://schemas.microsoft.com/office/drawing/2014/main" val="219622147"/>
                    </a:ext>
                  </a:extLst>
                </a:gridCol>
                <a:gridCol w="804976">
                  <a:extLst>
                    <a:ext uri="{9D8B030D-6E8A-4147-A177-3AD203B41FA5}">
                      <a16:colId xmlns:a16="http://schemas.microsoft.com/office/drawing/2014/main" val="3059231133"/>
                    </a:ext>
                  </a:extLst>
                </a:gridCol>
                <a:gridCol w="804976">
                  <a:extLst>
                    <a:ext uri="{9D8B030D-6E8A-4147-A177-3AD203B41FA5}">
                      <a16:colId xmlns:a16="http://schemas.microsoft.com/office/drawing/2014/main" val="1062333488"/>
                    </a:ext>
                  </a:extLst>
                </a:gridCol>
                <a:gridCol w="804976">
                  <a:extLst>
                    <a:ext uri="{9D8B030D-6E8A-4147-A177-3AD203B41FA5}">
                      <a16:colId xmlns:a16="http://schemas.microsoft.com/office/drawing/2014/main" val="685646015"/>
                    </a:ext>
                  </a:extLst>
                </a:gridCol>
                <a:gridCol w="804976">
                  <a:extLst>
                    <a:ext uri="{9D8B030D-6E8A-4147-A177-3AD203B41FA5}">
                      <a16:colId xmlns:a16="http://schemas.microsoft.com/office/drawing/2014/main" val="4195304082"/>
                    </a:ext>
                  </a:extLst>
                </a:gridCol>
                <a:gridCol w="804976">
                  <a:extLst>
                    <a:ext uri="{9D8B030D-6E8A-4147-A177-3AD203B41FA5}">
                      <a16:colId xmlns:a16="http://schemas.microsoft.com/office/drawing/2014/main" val="571981968"/>
                    </a:ext>
                  </a:extLst>
                </a:gridCol>
                <a:gridCol w="804976">
                  <a:extLst>
                    <a:ext uri="{9D8B030D-6E8A-4147-A177-3AD203B41FA5}">
                      <a16:colId xmlns:a16="http://schemas.microsoft.com/office/drawing/2014/main" val="1989251387"/>
                    </a:ext>
                  </a:extLst>
                </a:gridCol>
              </a:tblGrid>
              <a:tr h="839368">
                <a:tc>
                  <a:txBody>
                    <a:bodyPr/>
                    <a:lstStyle/>
                    <a:p>
                      <a:pPr algn="ctr"/>
                      <a:r>
                        <a:rPr lang="pt-PT" sz="1400" b="1" cap="none" spc="0" noProof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Space Mono" panose="02000509040000020004" pitchFamily="49" charset="0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cap="none" spc="0" noProof="0" err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Space Mono" panose="02000509040000020004" pitchFamily="49" charset="0"/>
                        </a:rPr>
                        <a:t>Adj</a:t>
                      </a:r>
                      <a:r>
                        <a:rPr lang="pt-PT" sz="1400" b="1" cap="none" spc="0" noProof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Space Mono" panose="02000509040000020004" pitchFamily="49" charset="0"/>
                        </a:rPr>
                        <a:t> </a:t>
                      </a:r>
                      <a:r>
                        <a:rPr lang="pt-PT" sz="1400" b="1" cap="none" spc="0" noProof="0" err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Space Mono" panose="02000509040000020004" pitchFamily="49" charset="0"/>
                        </a:rPr>
                        <a:t>Close</a:t>
                      </a:r>
                      <a:endParaRPr lang="pt-PT" sz="1400" b="1" cap="none" spc="0" noProof="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Space Mono" panose="0200050904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cap="none" spc="0" noProof="0" err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Space Mono" panose="02000509040000020004" pitchFamily="49" charset="0"/>
                        </a:rPr>
                        <a:t>Close</a:t>
                      </a:r>
                      <a:endParaRPr lang="pt-PT" sz="1400" b="1" cap="none" spc="0" noProof="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Space Mono" panose="0200050904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cap="none" spc="0" noProof="0" err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Space Mono" panose="02000509040000020004" pitchFamily="49" charset="0"/>
                        </a:rPr>
                        <a:t>High</a:t>
                      </a:r>
                      <a:endParaRPr lang="pt-PT" sz="1400" b="1" cap="none" spc="0" noProof="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Space Mono" panose="0200050904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cap="none" spc="0" noProof="0" err="1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Space Mono" panose="02000509040000020004" pitchFamily="49" charset="0"/>
                        </a:rPr>
                        <a:t>Low</a:t>
                      </a:r>
                      <a:endParaRPr lang="pt-PT" sz="1400" b="1" cap="none" spc="0" noProof="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Space Mono" panose="0200050904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cap="none" spc="0" noProof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Space Mono" panose="02000509040000020004" pitchFamily="49" charset="0"/>
                        </a:rPr>
                        <a:t>Open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cap="none" spc="0" noProof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Space Mono" panose="02000509040000020004" pitchFamily="49" charset="0"/>
                        </a:rPr>
                        <a:t>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95702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02/01/2019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3.378089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3.405500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3.462000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3.251250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3.266000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508752000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979084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03/01/2019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3.173996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3.199750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3.379000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3.192250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3.344750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705552000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156527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04/01/2019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3.377346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3.404750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3.443250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3.242500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3.273500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585620000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507032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07/01/2019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3.556145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3.585000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3.622250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3.410750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3.462500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709160000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152138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endParaRPr lang="pt-PT" sz="1050" b="0" i="0" u="none" strike="noStrike">
                        <a:solidFill>
                          <a:schemeClr val="bg1"/>
                        </a:solidFill>
                        <a:effectLst/>
                        <a:latin typeface="Space Mono" panose="020005090400000200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PT" sz="1200" b="0" i="0" u="none" strike="noStrike">
                        <a:solidFill>
                          <a:schemeClr val="bg1"/>
                        </a:solidFill>
                        <a:effectLst/>
                        <a:latin typeface="Space Mono" panose="020005090400000200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PT" sz="1200" b="0" i="0" u="none" strike="noStrike">
                        <a:solidFill>
                          <a:schemeClr val="bg1"/>
                        </a:solidFill>
                        <a:effectLst/>
                        <a:latin typeface="Space Mono" panose="020005090400000200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PT" sz="1200" b="0" i="0" u="none" strike="noStrike">
                        <a:solidFill>
                          <a:schemeClr val="bg1"/>
                        </a:solidFill>
                        <a:effectLst/>
                        <a:latin typeface="Space Mono" panose="020005090400000200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PT" sz="1200" b="0" i="0" u="none" strike="noStrike">
                        <a:solidFill>
                          <a:schemeClr val="bg1"/>
                        </a:solidFill>
                        <a:effectLst/>
                        <a:latin typeface="Space Mono" panose="020005090400000200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1050" b="0" i="0" u="none" strike="noStrike">
                        <a:solidFill>
                          <a:schemeClr val="bg1"/>
                        </a:solidFill>
                        <a:effectLst/>
                        <a:latin typeface="Space Mono" panose="020005090400000200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33993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31/10/2024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132.750854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132.759995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137.610001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132.110001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137.600006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50" b="0" i="0" u="none" strike="noStrike" dirty="0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270039600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30164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A429D17-D6AF-4909-B94D-39ABD5E7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02501"/>
              </p:ext>
            </p:extLst>
          </p:nvPr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0082EE90-C945-4960-97DB-B8055EC10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5" y="17311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7739BEB6-75E7-28F3-1357-851ED3DCE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D19D71-288F-8A9E-E2C5-FC9A88A92C40}"/>
              </a:ext>
            </a:extLst>
          </p:cNvPr>
          <p:cNvSpPr/>
          <p:nvPr/>
        </p:nvSpPr>
        <p:spPr>
          <a:xfrm>
            <a:off x="6032205" y="887898"/>
            <a:ext cx="3005701" cy="370537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Foi utilizada a biblioteca </a:t>
            </a:r>
            <a:r>
              <a:rPr lang="pt-PT" sz="1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yfinance</a:t>
            </a:r>
            <a:r>
              <a:rPr lang="pt-PT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a recolha dos dados da NVIDIA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parâmetros definidos para download foram os seguintes: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Ticker</a:t>
            </a:r>
            <a:r>
              <a:rPr lang="pt-P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NVDA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Start_date</a:t>
            </a:r>
            <a:r>
              <a:rPr lang="pt-P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2019-01-01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End_date</a:t>
            </a:r>
            <a:r>
              <a:rPr lang="pt-P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2024-11-01</a:t>
            </a:r>
          </a:p>
          <a:p>
            <a:pPr lvl="1"/>
            <a:endParaRPr lang="pt-P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Durante feriados e fim de semanas o mercado de </a:t>
            </a:r>
            <a:r>
              <a:rPr lang="pt-PT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stocks</a:t>
            </a:r>
            <a:r>
              <a:rPr lang="pt-P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encontra-se encerrado: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base de dados possui apenas 1469 linhas e não 2130 (número de dias de 02-01-2019 até 31/10/2024)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graph of a stock market&#10;&#10;Description automatically generated">
            <a:extLst>
              <a:ext uri="{FF2B5EF4-FFF2-40B4-BE49-F238E27FC236}">
                <a16:creationId xmlns:a16="http://schemas.microsoft.com/office/drawing/2014/main" id="{182BC94B-EAFC-2082-E640-3B100446F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5" y="5493268"/>
            <a:ext cx="7644129" cy="416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7072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F7DAC-B87C-0B5A-215B-4E8C73D60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E266-B1E7-8BF4-E8C6-65537620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0442"/>
            <a:ext cx="7696200" cy="715566"/>
          </a:xfrm>
        </p:spPr>
        <p:txBody>
          <a:bodyPr>
            <a:normAutofit/>
          </a:bodyPr>
          <a:lstStyle/>
          <a:p>
            <a:r>
              <a:rPr lang="pt-PT" noProof="0" dirty="0"/>
              <a:t>Visualização de um gráfico OHLC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5004714-2527-4540-4D74-BE219E6441B5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70FF9FA6-7870-D292-C1A2-B621DF711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8" y="86077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hlinkClick r:id="rId4"/>
            <a:extLst>
              <a:ext uri="{FF2B5EF4-FFF2-40B4-BE49-F238E27FC236}">
                <a16:creationId xmlns:a16="http://schemas.microsoft.com/office/drawing/2014/main" id="{8B582D7D-3F1B-F29F-865D-886C2D2B1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of a stock market&#10;&#10;Description automatically generated">
            <a:extLst>
              <a:ext uri="{FF2B5EF4-FFF2-40B4-BE49-F238E27FC236}">
                <a16:creationId xmlns:a16="http://schemas.microsoft.com/office/drawing/2014/main" id="{D8C448D8-0DDE-468B-6671-DFF2031DC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5" y="746008"/>
            <a:ext cx="7644129" cy="416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8C57F8F-8207-8250-7FA1-893A93771660}"/>
              </a:ext>
            </a:extLst>
          </p:cNvPr>
          <p:cNvSpPr/>
          <p:nvPr/>
        </p:nvSpPr>
        <p:spPr>
          <a:xfrm>
            <a:off x="1059180" y="1478280"/>
            <a:ext cx="7086600" cy="2438400"/>
          </a:xfrm>
          <a:custGeom>
            <a:avLst/>
            <a:gdLst>
              <a:gd name="connsiteX0" fmla="*/ 0 w 7086600"/>
              <a:gd name="connsiteY0" fmla="*/ 2438400 h 2438400"/>
              <a:gd name="connsiteX1" fmla="*/ 1272540 w 7086600"/>
              <a:gd name="connsiteY1" fmla="*/ 2400300 h 2438400"/>
              <a:gd name="connsiteX2" fmla="*/ 2529840 w 7086600"/>
              <a:gd name="connsiteY2" fmla="*/ 2247900 h 2438400"/>
              <a:gd name="connsiteX3" fmla="*/ 3200400 w 7086600"/>
              <a:gd name="connsiteY3" fmla="*/ 2110740 h 2438400"/>
              <a:gd name="connsiteX4" fmla="*/ 3482340 w 7086600"/>
              <a:gd name="connsiteY4" fmla="*/ 1950720 h 2438400"/>
              <a:gd name="connsiteX5" fmla="*/ 4518660 w 7086600"/>
              <a:gd name="connsiteY5" fmla="*/ 2286000 h 2438400"/>
              <a:gd name="connsiteX6" fmla="*/ 5318760 w 7086600"/>
              <a:gd name="connsiteY6" fmla="*/ 1973580 h 2438400"/>
              <a:gd name="connsiteX7" fmla="*/ 5387340 w 7086600"/>
              <a:gd name="connsiteY7" fmla="*/ 1744980 h 2438400"/>
              <a:gd name="connsiteX8" fmla="*/ 6035040 w 7086600"/>
              <a:gd name="connsiteY8" fmla="*/ 1668780 h 2438400"/>
              <a:gd name="connsiteX9" fmla="*/ 6286500 w 7086600"/>
              <a:gd name="connsiteY9" fmla="*/ 914400 h 2438400"/>
              <a:gd name="connsiteX10" fmla="*/ 6370320 w 7086600"/>
              <a:gd name="connsiteY10" fmla="*/ 1127760 h 2438400"/>
              <a:gd name="connsiteX11" fmla="*/ 6621780 w 7086600"/>
              <a:gd name="connsiteY11" fmla="*/ 266700 h 2438400"/>
              <a:gd name="connsiteX12" fmla="*/ 6751320 w 7086600"/>
              <a:gd name="connsiteY12" fmla="*/ 830580 h 2438400"/>
              <a:gd name="connsiteX13" fmla="*/ 7086600 w 7086600"/>
              <a:gd name="connsiteY13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86600" h="2438400">
                <a:moveTo>
                  <a:pt x="0" y="2438400"/>
                </a:moveTo>
                <a:cubicBezTo>
                  <a:pt x="425450" y="2435225"/>
                  <a:pt x="850900" y="2432050"/>
                  <a:pt x="1272540" y="2400300"/>
                </a:cubicBezTo>
                <a:cubicBezTo>
                  <a:pt x="1694180" y="2368550"/>
                  <a:pt x="2208530" y="2296160"/>
                  <a:pt x="2529840" y="2247900"/>
                </a:cubicBezTo>
                <a:cubicBezTo>
                  <a:pt x="2851150" y="2199640"/>
                  <a:pt x="3041650" y="2160270"/>
                  <a:pt x="3200400" y="2110740"/>
                </a:cubicBezTo>
                <a:cubicBezTo>
                  <a:pt x="3359150" y="2061210"/>
                  <a:pt x="3262630" y="1921510"/>
                  <a:pt x="3482340" y="1950720"/>
                </a:cubicBezTo>
                <a:cubicBezTo>
                  <a:pt x="3702050" y="1979930"/>
                  <a:pt x="4212590" y="2282190"/>
                  <a:pt x="4518660" y="2286000"/>
                </a:cubicBezTo>
                <a:cubicBezTo>
                  <a:pt x="4824730" y="2289810"/>
                  <a:pt x="5173980" y="2063750"/>
                  <a:pt x="5318760" y="1973580"/>
                </a:cubicBezTo>
                <a:cubicBezTo>
                  <a:pt x="5463540" y="1883410"/>
                  <a:pt x="5267960" y="1795780"/>
                  <a:pt x="5387340" y="1744980"/>
                </a:cubicBezTo>
                <a:cubicBezTo>
                  <a:pt x="5506720" y="1694180"/>
                  <a:pt x="5885180" y="1807210"/>
                  <a:pt x="6035040" y="1668780"/>
                </a:cubicBezTo>
                <a:cubicBezTo>
                  <a:pt x="6184900" y="1530350"/>
                  <a:pt x="6230620" y="1004570"/>
                  <a:pt x="6286500" y="914400"/>
                </a:cubicBezTo>
                <a:cubicBezTo>
                  <a:pt x="6342380" y="824230"/>
                  <a:pt x="6314440" y="1235710"/>
                  <a:pt x="6370320" y="1127760"/>
                </a:cubicBezTo>
                <a:cubicBezTo>
                  <a:pt x="6426200" y="1019810"/>
                  <a:pt x="6558280" y="316230"/>
                  <a:pt x="6621780" y="266700"/>
                </a:cubicBezTo>
                <a:cubicBezTo>
                  <a:pt x="6685280" y="217170"/>
                  <a:pt x="6673850" y="875030"/>
                  <a:pt x="6751320" y="830580"/>
                </a:cubicBezTo>
                <a:cubicBezTo>
                  <a:pt x="6828790" y="786130"/>
                  <a:pt x="7025640" y="81280"/>
                  <a:pt x="7086600" y="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147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8723F-88AC-7538-C8FD-A4B3F7B6A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07739871-CC32-11E2-0701-4F96B4E3106C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B1A410-892F-6F9A-4240-573385F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pt-PT" noProof="0"/>
              <a:t>Estatísticas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BA0A1-53B4-5377-FCDC-553DA88CE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pt-PT" noProof="0"/>
              <a:t>Análise de estatísticas anuais e gerais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39C939-8822-64E4-31FD-704037B0E6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pt-PT" noProof="0"/>
              <a:t>03</a:t>
            </a:r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1F71BC69-C4A1-A077-93B6-7E4CE2116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3BD38F6F-75C2-314A-CE30-A2EF7D5B3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85D9441B-3295-9C14-42C7-2398AE71B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1E6F8728-E611-6123-EEC9-0971F558C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3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7567F-E601-DB3B-2611-BDF4CED5B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78A8EB-2D99-7B24-D21A-4426A9C0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0442"/>
            <a:ext cx="7696200" cy="715566"/>
          </a:xfrm>
        </p:spPr>
        <p:txBody>
          <a:bodyPr>
            <a:normAutofit/>
          </a:bodyPr>
          <a:lstStyle/>
          <a:p>
            <a:r>
              <a:rPr lang="pt-PT" noProof="0"/>
              <a:t>Métricas anuais do stock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8E464D-238F-067D-0571-53D92928A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41936"/>
              </p:ext>
            </p:extLst>
          </p:nvPr>
        </p:nvGraphicFramePr>
        <p:xfrm>
          <a:off x="294380" y="887898"/>
          <a:ext cx="8555240" cy="3705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524">
                  <a:extLst>
                    <a:ext uri="{9D8B030D-6E8A-4147-A177-3AD203B41FA5}">
                      <a16:colId xmlns:a16="http://schemas.microsoft.com/office/drawing/2014/main" val="219622147"/>
                    </a:ext>
                  </a:extLst>
                </a:gridCol>
                <a:gridCol w="855524">
                  <a:extLst>
                    <a:ext uri="{9D8B030D-6E8A-4147-A177-3AD203B41FA5}">
                      <a16:colId xmlns:a16="http://schemas.microsoft.com/office/drawing/2014/main" val="3059231133"/>
                    </a:ext>
                  </a:extLst>
                </a:gridCol>
                <a:gridCol w="855524">
                  <a:extLst>
                    <a:ext uri="{9D8B030D-6E8A-4147-A177-3AD203B41FA5}">
                      <a16:colId xmlns:a16="http://schemas.microsoft.com/office/drawing/2014/main" val="1062333488"/>
                    </a:ext>
                  </a:extLst>
                </a:gridCol>
                <a:gridCol w="855524">
                  <a:extLst>
                    <a:ext uri="{9D8B030D-6E8A-4147-A177-3AD203B41FA5}">
                      <a16:colId xmlns:a16="http://schemas.microsoft.com/office/drawing/2014/main" val="685646015"/>
                    </a:ext>
                  </a:extLst>
                </a:gridCol>
                <a:gridCol w="855524">
                  <a:extLst>
                    <a:ext uri="{9D8B030D-6E8A-4147-A177-3AD203B41FA5}">
                      <a16:colId xmlns:a16="http://schemas.microsoft.com/office/drawing/2014/main" val="4195304082"/>
                    </a:ext>
                  </a:extLst>
                </a:gridCol>
                <a:gridCol w="855524">
                  <a:extLst>
                    <a:ext uri="{9D8B030D-6E8A-4147-A177-3AD203B41FA5}">
                      <a16:colId xmlns:a16="http://schemas.microsoft.com/office/drawing/2014/main" val="571981968"/>
                    </a:ext>
                  </a:extLst>
                </a:gridCol>
                <a:gridCol w="855524">
                  <a:extLst>
                    <a:ext uri="{9D8B030D-6E8A-4147-A177-3AD203B41FA5}">
                      <a16:colId xmlns:a16="http://schemas.microsoft.com/office/drawing/2014/main" val="1989251387"/>
                    </a:ext>
                  </a:extLst>
                </a:gridCol>
                <a:gridCol w="855524">
                  <a:extLst>
                    <a:ext uri="{9D8B030D-6E8A-4147-A177-3AD203B41FA5}">
                      <a16:colId xmlns:a16="http://schemas.microsoft.com/office/drawing/2014/main" val="3496163874"/>
                    </a:ext>
                  </a:extLst>
                </a:gridCol>
                <a:gridCol w="855524">
                  <a:extLst>
                    <a:ext uri="{9D8B030D-6E8A-4147-A177-3AD203B41FA5}">
                      <a16:colId xmlns:a16="http://schemas.microsoft.com/office/drawing/2014/main" val="1544113994"/>
                    </a:ext>
                  </a:extLst>
                </a:gridCol>
                <a:gridCol w="855524">
                  <a:extLst>
                    <a:ext uri="{9D8B030D-6E8A-4147-A177-3AD203B41FA5}">
                      <a16:colId xmlns:a16="http://schemas.microsoft.com/office/drawing/2014/main" val="2961380352"/>
                    </a:ext>
                  </a:extLst>
                </a:gridCol>
              </a:tblGrid>
              <a:tr h="839368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Year</a:t>
                      </a:r>
                      <a:endParaRPr lang="pt-PT" sz="1200" b="1" i="0" u="none" strike="noStrike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pace Mono" panose="020005090400000200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Annual</a:t>
                      </a:r>
                      <a:r>
                        <a:rPr lang="pt-PT" sz="12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 </a:t>
                      </a:r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Return</a:t>
                      </a:r>
                      <a:r>
                        <a:rPr lang="pt-PT" sz="12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 (%)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Avg</a:t>
                      </a:r>
                      <a:r>
                        <a:rPr lang="pt-PT" sz="12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 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Max </a:t>
                      </a:r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High</a:t>
                      </a:r>
                      <a:endParaRPr lang="pt-PT" sz="1200" b="1" i="0" u="none" strike="noStrike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pace Mono" panose="020005090400000200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Min </a:t>
                      </a:r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Low</a:t>
                      </a:r>
                      <a:endParaRPr lang="pt-PT" sz="1200" b="1" i="0" u="none" strike="noStrike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pace Mono" panose="020005090400000200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Avg</a:t>
                      </a:r>
                      <a:r>
                        <a:rPr lang="pt-PT" sz="12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 Volume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dirty="0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Volatility</a:t>
                      </a:r>
                      <a:r>
                        <a:rPr lang="pt-PT" sz="12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 (%)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Trading</a:t>
                      </a:r>
                      <a:r>
                        <a:rPr lang="pt-PT" sz="12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 </a:t>
                      </a:r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Days</a:t>
                      </a:r>
                      <a:endParaRPr lang="pt-PT" sz="1200" b="1" i="0" u="none" strike="noStrike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pace Mono" panose="020005090400000200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Days</a:t>
                      </a:r>
                      <a:r>
                        <a:rPr lang="pt-PT" sz="12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 </a:t>
                      </a:r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Above</a:t>
                      </a:r>
                      <a:r>
                        <a:rPr lang="pt-PT" sz="12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 </a:t>
                      </a:r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Avg</a:t>
                      </a:r>
                      <a:r>
                        <a:rPr lang="pt-PT" sz="12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 Volume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Trend</a:t>
                      </a:r>
                      <a:r>
                        <a:rPr lang="pt-PT" sz="12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 </a:t>
                      </a:r>
                      <a:r>
                        <a:rPr lang="pt-PT" sz="1200" b="1" i="0" u="none" strike="noStrike" err="1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pace Mono" panose="02000509040000020004"/>
                        </a:rPr>
                        <a:t>Slope</a:t>
                      </a:r>
                      <a:endParaRPr lang="pt-PT" sz="1200" b="1" i="0" u="none" strike="noStrike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pace Mono" panose="020005090400000200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95702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2019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73.41%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$4.339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$6.045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$3.192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456399667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41.29%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0.004417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979084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2020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118.02%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$9.86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$14.727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$4.517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480855257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58.84%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0.026562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156527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2021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124.48%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$19.483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$34.647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$11.567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359558817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45.70%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0.051868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507032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2022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−51.44%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$18.544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$30.711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$10.813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543163223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64.21%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−0.036685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52138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2023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246.10%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$36.552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$50.548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$14.034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473557460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49.10%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0.095347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233993"/>
                  </a:ext>
                </a:extLst>
              </a:tr>
              <a:tr h="477667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2024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175.68%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$101.594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$144.42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$47.32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409995164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51.30%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pace Mono" panose="02000509040000020004"/>
                        </a:rPr>
                        <a:t>0.254817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30164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04C5EF7-5B56-81BC-0CE2-FC85594A39D9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8568BE0D-B13B-4075-10B6-AE50CE31A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92DC03E4-EF30-0E2A-BAF2-7C1879E0A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772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5537-6B01-705C-B27D-5678CCCB0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53616A-5740-F506-ECB5-C9F3D78BE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66" y="217713"/>
            <a:ext cx="7037867" cy="715566"/>
          </a:xfrm>
        </p:spPr>
        <p:txBody>
          <a:bodyPr>
            <a:normAutofit fontScale="90000"/>
          </a:bodyPr>
          <a:lstStyle/>
          <a:p>
            <a:r>
              <a:rPr lang="pt-PT" noProof="0" dirty="0"/>
              <a:t>Porque motivo o valor dos </a:t>
            </a:r>
            <a:r>
              <a:rPr lang="pt-PT" i="1" noProof="0" dirty="0"/>
              <a:t>stocks </a:t>
            </a:r>
            <a:r>
              <a:rPr lang="pt-PT" noProof="0" dirty="0"/>
              <a:t>da NVIDIA decresceram tanto</a:t>
            </a:r>
            <a:r>
              <a:rPr lang="pt-PT" dirty="0"/>
              <a:t> em 2022</a:t>
            </a:r>
            <a:endParaRPr lang="pt-PT" i="1" noProof="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19477A4-3BA5-A0AC-0DF1-77D0401401FD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PT" noProof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0ABF55CC-7B4C-FC91-BC56-5DE015500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3" name="Picture 4" descr="GPU-optimized AI, Machine Learning, &amp; HPC Software | NVIDIA NGC">
            <a:extLst>
              <a:ext uri="{FF2B5EF4-FFF2-40B4-BE49-F238E27FC236}">
                <a16:creationId xmlns:a16="http://schemas.microsoft.com/office/drawing/2014/main" id="{B55EFC86-1340-5579-D9AB-E1816A789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4" t="16769" r="31588" b="21230"/>
          <a:stretch/>
        </p:blipFill>
        <p:spPr bwMode="auto">
          <a:xfrm>
            <a:off x="8527544" y="86077"/>
            <a:ext cx="510362" cy="48941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4FFD8CE-020C-F8B1-F218-24E7054D7C41}"/>
              </a:ext>
            </a:extLst>
          </p:cNvPr>
          <p:cNvSpPr txBox="1"/>
          <p:nvPr/>
        </p:nvSpPr>
        <p:spPr>
          <a:xfrm>
            <a:off x="138576" y="1165412"/>
            <a:ext cx="437588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 Os dados de 2022 indicam uma tendência decrescente, com um único ponto atingindo o valor de -0.036685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Uma diminuição dos valores do ano de 2022 para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Não é possível identificar com certeza o motivo, mas pode estar relacionado com a escassez de chips que ocorreu em 2022, ou com o fim de linha da GPU RTX 2060                                                                                            </a:t>
            </a:r>
          </a:p>
        </p:txBody>
      </p:sp>
      <p:pic>
        <p:nvPicPr>
          <p:cNvPr id="12" name="Imagem 11" descr="Uma imagem com texto, captura de ecrã, file, Gráfico&#10;&#10;Descrição gerada automaticamente">
            <a:extLst>
              <a:ext uri="{FF2B5EF4-FFF2-40B4-BE49-F238E27FC236}">
                <a16:creationId xmlns:a16="http://schemas.microsoft.com/office/drawing/2014/main" id="{C1D6C818-63A8-9E46-C49F-7B6F74FBE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34" y="1438657"/>
            <a:ext cx="4153191" cy="262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320658-45b1-444d-b7a9-3efd9c43795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65209DBFF0BD4CA334E984111739BD" ma:contentTypeVersion="17" ma:contentTypeDescription="Criar um novo documento." ma:contentTypeScope="" ma:versionID="dd185fb4eb22abfba1bbf1df215db036">
  <xsd:schema xmlns:xsd="http://www.w3.org/2001/XMLSchema" xmlns:xs="http://www.w3.org/2001/XMLSchema" xmlns:p="http://schemas.microsoft.com/office/2006/metadata/properties" xmlns:ns3="e5320658-45b1-444d-b7a9-3efd9c437958" xmlns:ns4="3f59f02c-74f8-4e70-b149-5783d454d21b" targetNamespace="http://schemas.microsoft.com/office/2006/metadata/properties" ma:root="true" ma:fieldsID="a7806ad5a617df065cd1e22143199572" ns3:_="" ns4:_="">
    <xsd:import namespace="e5320658-45b1-444d-b7a9-3efd9c437958"/>
    <xsd:import namespace="3f59f02c-74f8-4e70-b149-5783d454d2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20658-45b1-444d-b7a9-3efd9c4379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9f02c-74f8-4e70-b149-5783d454d21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737ECB-EC18-4BAC-A66B-20024B7532E4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3f59f02c-74f8-4e70-b149-5783d454d21b"/>
    <ds:schemaRef ds:uri="e5320658-45b1-444d-b7a9-3efd9c43795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469D91E-C6A7-4C39-971D-461658FC52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D7B855-E05E-49A9-8963-62181BA1F7D0}">
  <ds:schemaRefs>
    <ds:schemaRef ds:uri="3f59f02c-74f8-4e70-b149-5783d454d21b"/>
    <ds:schemaRef ds:uri="e5320658-45b1-444d-b7a9-3efd9c4379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1497</Words>
  <Application>Microsoft Office PowerPoint</Application>
  <PresentationFormat>On-screen Show (16:9)</PresentationFormat>
  <Paragraphs>464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Raleway</vt:lpstr>
      <vt:lpstr>Roboto</vt:lpstr>
      <vt:lpstr>Space Mono</vt:lpstr>
      <vt:lpstr>Wingdings</vt:lpstr>
      <vt:lpstr>Animated IT Services Project Proposal by Slidesgo</vt:lpstr>
      <vt:lpstr>PowerPoint Presentation</vt:lpstr>
      <vt:lpstr>Introdução</vt:lpstr>
      <vt:lpstr>NVIDIA</vt:lpstr>
      <vt:lpstr>Dados</vt:lpstr>
      <vt:lpstr>Visualização dos dados</vt:lpstr>
      <vt:lpstr>Visualização de um gráfico OHLC</vt:lpstr>
      <vt:lpstr>Estatísticas</vt:lpstr>
      <vt:lpstr>Métricas anuais do stock</vt:lpstr>
      <vt:lpstr>Porque motivo o valor dos stocks da NVIDIA decresceram tanto em 2022</vt:lpstr>
      <vt:lpstr>Estratégias de trading</vt:lpstr>
      <vt:lpstr>Modelo Supervisionada (Regressão) → LSTM</vt:lpstr>
      <vt:lpstr>Modelo Supervisionada (Regressão) → Métricas</vt:lpstr>
      <vt:lpstr>Modelo Supervisionada (Classificação) → XGBoost Classifier</vt:lpstr>
      <vt:lpstr>Modelo Supervisionada (Classificação) → Resultados</vt:lpstr>
      <vt:lpstr>Modelo Supervisionada (Classificação) → Teste</vt:lpstr>
      <vt:lpstr>Modelo Supervisionada (Classificação) → Métricas</vt:lpstr>
      <vt:lpstr>Modelo Supervisionada (Classificação) → Backtesting</vt:lpstr>
      <vt:lpstr>Crossover de Exponential Moving Average (EMA)</vt:lpstr>
      <vt:lpstr>Crossover de Exponential Moving Average (EMA)</vt:lpstr>
      <vt:lpstr>Reinforcement Learning</vt:lpstr>
      <vt:lpstr>Q-Learning: Definição Environment</vt:lpstr>
      <vt:lpstr>Hiperparâmetros -  Random Search</vt:lpstr>
      <vt:lpstr>Backtesting (BaselineModel) </vt:lpstr>
      <vt:lpstr>Backtesting (Random Search 1) </vt:lpstr>
      <vt:lpstr>Backtesting (Random Search 2) </vt:lpstr>
      <vt:lpstr>Conclusão </vt:lpstr>
      <vt:lpstr>Obrigado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Diogo Freitas</dc:creator>
  <cp:lastModifiedBy>Diogo Alonso de Freitas</cp:lastModifiedBy>
  <cp:revision>2</cp:revision>
  <dcterms:created xsi:type="dcterms:W3CDTF">2021-10-12T08:06:43Z</dcterms:created>
  <dcterms:modified xsi:type="dcterms:W3CDTF">2025-01-07T18:36:04Z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0x0101005B65209DBFF0BD4CA334E984111739BD</vt:lpwstr>
  </property>
</Properties>
</file>